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88" r:id="rId4"/>
    <p:sldId id="276" r:id="rId5"/>
    <p:sldId id="277" r:id="rId6"/>
    <p:sldId id="289" r:id="rId7"/>
    <p:sldId id="290" r:id="rId8"/>
    <p:sldId id="291" r:id="rId9"/>
    <p:sldId id="292" r:id="rId10"/>
    <p:sldId id="293" r:id="rId11"/>
    <p:sldId id="294" r:id="rId12"/>
    <p:sldId id="295" r:id="rId13"/>
    <p:sldId id="297" r:id="rId14"/>
    <p:sldId id="298" r:id="rId15"/>
    <p:sldId id="299" r:id="rId16"/>
    <p:sldId id="300" r:id="rId17"/>
    <p:sldId id="301" r:id="rId18"/>
    <p:sldId id="302" r:id="rId19"/>
    <p:sldId id="303" r:id="rId20"/>
  </p:sldIdLst>
  <p:sldSz cx="9144000" cy="6858000" type="screen4x3"/>
  <p:notesSz cx="7315200" cy="96012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5330A5"/>
    <a:srgbClr val="EF8E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8" autoAdjust="0"/>
    <p:restoredTop sz="94503" autoAdjust="0"/>
  </p:normalViewPr>
  <p:slideViewPr>
    <p:cSldViewPr>
      <p:cViewPr varScale="1">
        <p:scale>
          <a:sx n="108" d="100"/>
          <a:sy n="108" d="100"/>
        </p:scale>
        <p:origin x="154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18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4143587" y="0"/>
            <a:ext cx="3169920" cy="481728"/>
          </a:xfrm>
          <a:prstGeom prst="rect">
            <a:avLst/>
          </a:prstGeom>
        </p:spPr>
        <p:txBody>
          <a:bodyPr vert="horz" lIns="91440" tIns="45720" rIns="91440" bIns="45720" rtlCol="0"/>
          <a:lstStyle>
            <a:lvl1pPr algn="r">
              <a:defRPr sz="1200"/>
            </a:lvl1pPr>
          </a:lstStyle>
          <a:p>
            <a:fld id="{1372E2F8-8C27-4303-A77C-E724F5C8016B}" type="datetimeFigureOut">
              <a:rPr lang="sk-SK" smtClean="0"/>
              <a:pPr/>
              <a:t>15. 9. 2022</a:t>
            </a:fld>
            <a:endParaRPr lang="sk-SK"/>
          </a:p>
        </p:txBody>
      </p:sp>
      <p:sp>
        <p:nvSpPr>
          <p:cNvPr id="4" name="Zástupný symbol päty 3"/>
          <p:cNvSpPr>
            <a:spLocks noGrp="1"/>
          </p:cNvSpPr>
          <p:nvPr>
            <p:ph type="ftr" sz="quarter" idx="2"/>
          </p:nvPr>
        </p:nvSpPr>
        <p:spPr>
          <a:xfrm>
            <a:off x="0" y="9119474"/>
            <a:ext cx="3169920" cy="481727"/>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4143587" y="9119474"/>
            <a:ext cx="3169920" cy="481727"/>
          </a:xfrm>
          <a:prstGeom prst="rect">
            <a:avLst/>
          </a:prstGeom>
        </p:spPr>
        <p:txBody>
          <a:bodyPr vert="horz" lIns="91440" tIns="45720" rIns="91440" bIns="45720" rtlCol="0" anchor="b"/>
          <a:lstStyle>
            <a:lvl1pPr algn="r">
              <a:defRPr sz="1200"/>
            </a:lvl1pPr>
          </a:lstStyle>
          <a:p>
            <a:fld id="{657CD2E3-5BDB-44FE-995E-F2DCFA948423}" type="slidenum">
              <a:rPr lang="sk-SK" smtClean="0"/>
              <a:pPr/>
              <a:t>‹#›</a:t>
            </a:fld>
            <a:endParaRPr lang="sk-SK"/>
          </a:p>
        </p:txBody>
      </p:sp>
    </p:spTree>
    <p:extLst>
      <p:ext uri="{BB962C8B-B14F-4D97-AF65-F5344CB8AC3E}">
        <p14:creationId xmlns:p14="http://schemas.microsoft.com/office/powerpoint/2010/main" val="1008055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1"/>
            <a:ext cx="3169920" cy="48006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4143587" y="1"/>
            <a:ext cx="3169920" cy="480060"/>
          </a:xfrm>
          <a:prstGeom prst="rect">
            <a:avLst/>
          </a:prstGeom>
        </p:spPr>
        <p:txBody>
          <a:bodyPr vert="horz" lIns="91440" tIns="45720" rIns="91440" bIns="45720" rtlCol="0"/>
          <a:lstStyle>
            <a:lvl1pPr algn="r">
              <a:defRPr sz="1200"/>
            </a:lvl1pPr>
          </a:lstStyle>
          <a:p>
            <a:fld id="{1F5F3F0D-312C-4AED-8EB4-1582FE5784D7}" type="datetimeFigureOut">
              <a:rPr lang="sk-SK" smtClean="0"/>
              <a:pPr/>
              <a:t>15. 9. 2022</a:t>
            </a:fld>
            <a:endParaRPr lang="sk-SK"/>
          </a:p>
        </p:txBody>
      </p:sp>
      <p:sp>
        <p:nvSpPr>
          <p:cNvPr id="4" name="Zástupný symbol obrazu snímky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4143587" y="9119474"/>
            <a:ext cx="3169920" cy="480060"/>
          </a:xfrm>
          <a:prstGeom prst="rect">
            <a:avLst/>
          </a:prstGeom>
        </p:spPr>
        <p:txBody>
          <a:bodyPr vert="horz" lIns="91440" tIns="45720" rIns="91440" bIns="45720" rtlCol="0" anchor="b"/>
          <a:lstStyle>
            <a:lvl1pPr algn="r">
              <a:defRPr sz="1200"/>
            </a:lvl1pPr>
          </a:lstStyle>
          <a:p>
            <a:fld id="{4314993F-1191-4E28-A105-C8612743DD3B}" type="slidenum">
              <a:rPr lang="sk-SK" smtClean="0"/>
              <a:pPr/>
              <a:t>‹#›</a:t>
            </a:fld>
            <a:endParaRPr lang="sk-SK"/>
          </a:p>
        </p:txBody>
      </p:sp>
    </p:spTree>
    <p:extLst>
      <p:ext uri="{BB962C8B-B14F-4D97-AF65-F5344CB8AC3E}">
        <p14:creationId xmlns:p14="http://schemas.microsoft.com/office/powerpoint/2010/main" val="18289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1</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13</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14</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15</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16</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17</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18</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19</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5</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6</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7</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8</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9</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10</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11</a:t>
            </a:fld>
            <a:endParaRPr lang="sk-SK"/>
          </a:p>
        </p:txBody>
      </p:sp>
    </p:spTree>
    <p:extLst>
      <p:ext uri="{BB962C8B-B14F-4D97-AF65-F5344CB8AC3E}">
        <p14:creationId xmlns:p14="http://schemas.microsoft.com/office/powerpoint/2010/main" val="216884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https://www.google.com/url?sa=i&amp;url=https%3A%2F%2Fwww.teachthought.com%2Ftag%2Fblooms-taxonomy%2F&amp;psig=AOvVaw1N-fFHoII498VokH6HCiMW&amp;ust=1635286500874000&amp;source=images&amp;cd=vfe&amp;ved=0CAsQjRxqFwoTCLjdrIzL5vMCFQAAAAAdAAAAABAD</a:t>
            </a:r>
          </a:p>
        </p:txBody>
      </p:sp>
      <p:sp>
        <p:nvSpPr>
          <p:cNvPr id="4" name="Slide Number Placeholder 3"/>
          <p:cNvSpPr>
            <a:spLocks noGrp="1"/>
          </p:cNvSpPr>
          <p:nvPr>
            <p:ph type="sldNum" sz="quarter" idx="5"/>
          </p:nvPr>
        </p:nvSpPr>
        <p:spPr/>
        <p:txBody>
          <a:bodyPr/>
          <a:lstStyle/>
          <a:p>
            <a:fld id="{4314993F-1191-4E28-A105-C8612743DD3B}" type="slidenum">
              <a:rPr lang="sk-SK" smtClean="0"/>
              <a:pPr/>
              <a:t>12</a:t>
            </a:fld>
            <a:endParaRPr lang="sk-SK"/>
          </a:p>
        </p:txBody>
      </p:sp>
    </p:spTree>
    <p:extLst>
      <p:ext uri="{BB962C8B-B14F-4D97-AF65-F5344CB8AC3E}">
        <p14:creationId xmlns:p14="http://schemas.microsoft.com/office/powerpoint/2010/main" val="2168847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26915"/>
            <a:ext cx="7772400" cy="3173684"/>
          </a:xfrm>
        </p:spPr>
        <p:txBody>
          <a:bodyPr anchor="ctr">
            <a:noAutofit/>
          </a:bodyPr>
          <a:lstStyle>
            <a:lvl1pPr>
              <a:lnSpc>
                <a:spcPct val="100000"/>
              </a:lnSpc>
              <a:defRPr sz="6000" cap="none" spc="-80" baseline="0">
                <a:solidFill>
                  <a:srgbClr val="FFC000"/>
                </a:solidFill>
              </a:defRPr>
            </a:lvl1pPr>
          </a:lstStyle>
          <a:p>
            <a:r>
              <a:rPr lang="sk-SK" dirty="0"/>
              <a:t>Kliknutím upravte štýl predlohy nadpisu</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CA76AC6C-1845-4AD9-86CE-459EC2905EDA}" type="datetimeFigureOut">
              <a:rPr lang="sk-SK" smtClean="0"/>
              <a:pPr/>
              <a:t>15. 9. 2022</a:t>
            </a:fld>
            <a:endParaRPr lang="sk-SK"/>
          </a:p>
        </p:txBody>
      </p:sp>
      <p:sp>
        <p:nvSpPr>
          <p:cNvPr id="5" name="Footer Placeholder 4"/>
          <p:cNvSpPr>
            <a:spLocks noGrp="1"/>
          </p:cNvSpPr>
          <p:nvPr>
            <p:ph type="ftr" sz="quarter" idx="11"/>
          </p:nvPr>
        </p:nvSpPr>
        <p:spPr/>
        <p:txBody>
          <a:bodyPr/>
          <a:lstStyle/>
          <a:p>
            <a:endParaRPr lang="sk-SK"/>
          </a:p>
        </p:txBody>
      </p:sp>
      <p:sp>
        <p:nvSpPr>
          <p:cNvPr id="9" name="Rectangle 8"/>
          <p:cNvSpPr/>
          <p:nvPr/>
        </p:nvSpPr>
        <p:spPr>
          <a:xfrm>
            <a:off x="9001124" y="4846320"/>
            <a:ext cx="142876" cy="2011680"/>
          </a:xfrm>
          <a:prstGeom prst="rect">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rgbClr val="5330A5"/>
          </a:solidFill>
          <a:ln>
            <a:solidFill>
              <a:srgbClr val="533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DF2FB19-191C-4C07-9760-6B65CEE1532D}" type="slidenum">
              <a:rPr lang="sk-SK" smtClean="0"/>
              <a:pPr/>
              <a:t>‹#›</a:t>
            </a:fld>
            <a:endParaRPr lang="sk-SK"/>
          </a:p>
        </p:txBody>
      </p:sp>
      <p:pic>
        <p:nvPicPr>
          <p:cNvPr id="11" name="Obraz 1">
            <a:extLst>
              <a:ext uri="{FF2B5EF4-FFF2-40B4-BE49-F238E27FC236}">
                <a16:creationId xmlns:a16="http://schemas.microsoft.com/office/drawing/2014/main" id="{E4468105-06B5-4679-A164-F7E5AAB071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276103" y="223836"/>
            <a:ext cx="2064999" cy="118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sk-SK" dirty="0"/>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CA76AC6C-1845-4AD9-86CE-459EC2905EDA}" type="datetimeFigureOut">
              <a:rPr lang="sk-SK" smtClean="0"/>
              <a:pPr/>
              <a:t>15. 9. 2022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24744"/>
            <a:ext cx="2057400" cy="5001419"/>
          </a:xfrm>
        </p:spPr>
        <p:txBody>
          <a:bodyPr vert="eaVert">
            <a:normAutofit/>
          </a:bodyPr>
          <a:lstStyle>
            <a:lvl1pPr>
              <a:defRPr sz="2800"/>
            </a:lvl1pPr>
          </a:lstStyle>
          <a:p>
            <a:r>
              <a:rPr lang="sk-SK" dirty="0"/>
              <a:t>Kliknutím upravte štýl predlohy nadpisu</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CA76AC6C-1845-4AD9-86CE-459EC2905EDA}" type="datetimeFigureOut">
              <a:rPr lang="sk-SK" smtClean="0"/>
              <a:pPr/>
              <a:t>15. 9. 2022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
              </a:defRPr>
            </a:lvl1pPr>
          </a:lstStyle>
          <a:p>
            <a:r>
              <a:rPr lang="sk-SK" dirty="0"/>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A76AC6C-1845-4AD9-86CE-459EC2905EDA}" type="datetimeFigureOut">
              <a:rPr lang="sk-SK" smtClean="0"/>
              <a:pPr/>
              <a:t>15. 9. 2022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7200" b="0" cap="none" spc="-80" baseline="0">
                <a:solidFill>
                  <a:srgbClr val="FFC000"/>
                </a:solidFill>
              </a:defRPr>
            </a:lvl1pPr>
          </a:lstStyle>
          <a:p>
            <a:r>
              <a:rPr lang="sk-SK" dirty="0"/>
              <a:t>Kliknutím upravte štýl predlohy nadpisu</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7" name="Date Placeholder 6"/>
          <p:cNvSpPr>
            <a:spLocks noGrp="1"/>
          </p:cNvSpPr>
          <p:nvPr>
            <p:ph type="dt" sz="half" idx="10"/>
          </p:nvPr>
        </p:nvSpPr>
        <p:spPr/>
        <p:txBody>
          <a:bodyPr/>
          <a:lstStyle/>
          <a:p>
            <a:fld id="{CA76AC6C-1845-4AD9-86CE-459EC2905EDA}" type="datetimeFigureOut">
              <a:rPr lang="sk-SK" smtClean="0"/>
              <a:pPr/>
              <a:t>15. 9. 2022</a:t>
            </a:fld>
            <a:endParaRPr lang="sk-SK"/>
          </a:p>
        </p:txBody>
      </p:sp>
      <p:sp>
        <p:nvSpPr>
          <p:cNvPr id="8" name="Slide Number Placeholder 7"/>
          <p:cNvSpPr>
            <a:spLocks noGrp="1"/>
          </p:cNvSpPr>
          <p:nvPr>
            <p:ph type="sldNum" sz="quarter" idx="11"/>
          </p:nvPr>
        </p:nvSpPr>
        <p:spPr/>
        <p:txBody>
          <a:bodyPr/>
          <a:lstStyle/>
          <a:p>
            <a:fld id="{EDF2FB19-191C-4C07-9760-6B65CEE1532D}" type="slidenum">
              <a:rPr lang="sk-SK" smtClean="0"/>
              <a:pPr/>
              <a:t>‹#›</a:t>
            </a:fld>
            <a:endParaRPr lang="sk-SK"/>
          </a:p>
        </p:txBody>
      </p:sp>
      <p:sp>
        <p:nvSpPr>
          <p:cNvPr id="9" name="Footer Placeholder 8"/>
          <p:cNvSpPr>
            <a:spLocks noGrp="1"/>
          </p:cNvSpPr>
          <p:nvPr>
            <p:ph type="ftr" sz="quarter" idx="12"/>
          </p:nvPr>
        </p:nvSpPr>
        <p:spPr/>
        <p:txBody>
          <a:bodyPr/>
          <a:lstStyle/>
          <a:p>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sk-SK" dirty="0"/>
              <a:t>Kliknutím upravte štýl predlohy nadpisu</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CA76AC6C-1845-4AD9-86CE-459EC2905EDA}" type="datetimeFigureOut">
              <a:rPr lang="sk-SK" smtClean="0"/>
              <a:pPr/>
              <a:t>15. 9. 2022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sk-SK" dirty="0"/>
              <a:t>Kliknutím upravte štýl predlohy nadpisu</a:t>
            </a:r>
            <a:endParaRPr lang="en-US" dirty="0"/>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sk-SK"/>
              <a:t>Upraviť štýly predlohy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CA76AC6C-1845-4AD9-86CE-459EC2905EDA}" type="datetimeFigureOut">
              <a:rPr lang="sk-SK" smtClean="0"/>
              <a:pPr/>
              <a:t>15. 9. 2022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CA76AC6C-1845-4AD9-86CE-459EC2905EDA}" type="datetimeFigureOut">
              <a:rPr lang="sk-SK" smtClean="0"/>
              <a:pPr/>
              <a:t>15. 9. 2022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6AC6C-1845-4AD9-86CE-459EC2905EDA}" type="datetimeFigureOut">
              <a:rPr lang="sk-SK" smtClean="0"/>
              <a:pPr/>
              <a:t>15. 9. 2022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CA76AC6C-1845-4AD9-86CE-459EC2905EDA}" type="datetimeFigureOut">
              <a:rPr lang="sk-SK" smtClean="0"/>
              <a:pPr/>
              <a:t>15. 9. 2022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DF2FB19-191C-4C07-9760-6B65CEE1532D}" type="slidenum">
              <a:rPr lang="sk-SK" smtClean="0"/>
              <a:pPr/>
              <a:t>‹#›</a:t>
            </a:fld>
            <a:endParaRPr lang="sk-SK"/>
          </a:p>
        </p:txBody>
      </p:sp>
      <p:sp>
        <p:nvSpPr>
          <p:cNvPr id="8" name="Title 7"/>
          <p:cNvSpPr>
            <a:spLocks noGrp="1"/>
          </p:cNvSpPr>
          <p:nvPr>
            <p:ph type="title"/>
          </p:nvPr>
        </p:nvSpPr>
        <p:spPr/>
        <p:txBody>
          <a:bodyPr>
            <a:noAutofit/>
          </a:bodyPr>
          <a:lstStyle>
            <a:lvl1pPr>
              <a:defRPr sz="2800"/>
            </a:lvl1pPr>
          </a:lstStyle>
          <a:p>
            <a:r>
              <a:rPr lang="sk-SK"/>
              <a:t>Kliknutím upravte štýl predlohy nadpisu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CA76AC6C-1845-4AD9-86CE-459EC2905EDA}" type="datetimeFigureOut">
              <a:rPr lang="sk-SK" smtClean="0"/>
              <a:pPr/>
              <a:t>15. 9. 2022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DF2FB19-191C-4C07-9760-6B65CEE1532D}" type="slidenum">
              <a:rPr lang="sk-SK" smtClean="0"/>
              <a:pPr/>
              <a:t>‹#›</a:t>
            </a:fld>
            <a:endParaRPr lang="sk-SK"/>
          </a:p>
        </p:txBody>
      </p:sp>
      <p:sp>
        <p:nvSpPr>
          <p:cNvPr id="8" name="Title 7"/>
          <p:cNvSpPr>
            <a:spLocks noGrp="1"/>
          </p:cNvSpPr>
          <p:nvPr>
            <p:ph type="title"/>
          </p:nvPr>
        </p:nvSpPr>
        <p:spPr>
          <a:xfrm>
            <a:off x="457200" y="4953000"/>
            <a:ext cx="8153400" cy="762000"/>
          </a:xfrm>
        </p:spPr>
        <p:txBody>
          <a:bodyPr anchor="t">
            <a:noAutofit/>
          </a:bodyPr>
          <a:lstStyle>
            <a:lvl1pPr>
              <a:defRPr sz="2400"/>
            </a:lvl1pPr>
          </a:lstStyle>
          <a:p>
            <a:r>
              <a:rPr lang="sk-SK" dirty="0"/>
              <a:t>Kliknutím upravte štýl predlohy nadpisu</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sk-SK" dirty="0"/>
              <a:t>Upravte štýly predlohy textu</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A76AC6C-1845-4AD9-86CE-459EC2905EDA}" type="datetimeFigureOut">
              <a:rPr lang="sk-SK" smtClean="0"/>
              <a:pPr/>
              <a:t>15. 9. 2022</a:t>
            </a:fld>
            <a:endParaRPr lang="sk-SK"/>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sk-SK"/>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EDF2FB19-191C-4C07-9760-6B65CEE1532D}" type="slidenum">
              <a:rPr lang="sk-SK" smtClean="0"/>
              <a:pPr/>
              <a:t>‹#›</a:t>
            </a:fld>
            <a:endParaRPr lang="sk-SK"/>
          </a:p>
        </p:txBody>
      </p:sp>
      <p:sp>
        <p:nvSpPr>
          <p:cNvPr id="7" name="Rectangle 6"/>
          <p:cNvSpPr/>
          <p:nvPr/>
        </p:nvSpPr>
        <p:spPr>
          <a:xfrm>
            <a:off x="9001124" y="0"/>
            <a:ext cx="142876" cy="1371600"/>
          </a:xfrm>
          <a:prstGeom prst="rect">
            <a:avLst/>
          </a:prstGeom>
          <a:solidFill>
            <a:srgbClr val="FF99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5330A5"/>
          </a:solidFill>
          <a:ln>
            <a:solidFill>
              <a:srgbClr val="533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Obraz 1">
            <a:extLst>
              <a:ext uri="{FF2B5EF4-FFF2-40B4-BE49-F238E27FC236}">
                <a16:creationId xmlns:a16="http://schemas.microsoft.com/office/drawing/2014/main" id="{CFF2300B-5795-4089-A1A4-7F4A926A996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p:blipFill>
        <p:spPr bwMode="auto">
          <a:xfrm>
            <a:off x="6444021" y="242469"/>
            <a:ext cx="1927945" cy="111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rgbClr val="FFC000"/>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83258" y="2780375"/>
            <a:ext cx="8535322" cy="1297250"/>
          </a:xfrm>
        </p:spPr>
        <p:txBody>
          <a:bodyPr/>
          <a:lstStyle/>
          <a:p>
            <a:pPr algn="ctr"/>
            <a:r>
              <a:rPr lang="el-GR"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rPr>
              <a:t>Ανάπτυξη Εκπαιδευτικού Παιχνιδιού</a:t>
            </a:r>
            <a:endParaRPr lang="en-US"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38554"/>
          </a:xfrm>
          <a:prstGeom prst="rect">
            <a:avLst/>
          </a:prstGeom>
        </p:spPr>
        <p:txBody>
          <a:bodyPr wrap="square">
            <a:spAutoFit/>
          </a:bodyPr>
          <a:lstStyle/>
          <a:p>
            <a:pPr algn="ctr"/>
            <a:r>
              <a:rPr lang="en-GB" sz="1600" b="1" cap="small" dirty="0">
                <a:solidFill>
                  <a:srgbClr val="FFC000"/>
                </a:solidFill>
                <a:effectLst/>
                <a:latin typeface="Verdana" panose="020B0604030504040204" pitchFamily="34" charset="0"/>
                <a:ea typeface="Times New Roman" panose="02020603050405020304" pitchFamily="18" charset="0"/>
                <a:cs typeface="Times New Roman" panose="02020603050405020304" pitchFamily="18" charset="0"/>
              </a:rPr>
              <a:t>2020-1-UK01-KA201-079177</a:t>
            </a:r>
            <a:endParaRPr lang="en-GB" sz="100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l-GR" dirty="0">
                <a:solidFill>
                  <a:srgbClr val="EF8E7B"/>
                </a:solidFill>
              </a:rPr>
              <a:t>Σχεδιασμός</a:t>
            </a:r>
            <a:r>
              <a:rPr lang="en-US" dirty="0">
                <a:solidFill>
                  <a:srgbClr val="EF8E7B"/>
                </a:solidFill>
              </a:rPr>
              <a:t> &amp; </a:t>
            </a:r>
            <a:r>
              <a:rPr lang="el-GR" dirty="0">
                <a:solidFill>
                  <a:srgbClr val="EF8E7B"/>
                </a:solidFill>
              </a:rPr>
              <a:t>Ανάπτυξη</a:t>
            </a:r>
            <a:r>
              <a:rPr lang="en-US" dirty="0">
                <a:solidFill>
                  <a:srgbClr val="EF8E7B"/>
                </a:solidFill>
              </a:rPr>
              <a:t> </a:t>
            </a:r>
            <a:r>
              <a:rPr lang="el-GR" dirty="0">
                <a:solidFill>
                  <a:srgbClr val="EF8E7B"/>
                </a:solidFill>
              </a:rPr>
              <a:t>μιας</a:t>
            </a:r>
            <a:r>
              <a:rPr lang="en-US" dirty="0">
                <a:solidFill>
                  <a:srgbClr val="EF8E7B"/>
                </a:solidFill>
              </a:rPr>
              <a:t> </a:t>
            </a:r>
            <a:r>
              <a:rPr lang="el-GR" dirty="0">
                <a:solidFill>
                  <a:srgbClr val="EF8E7B"/>
                </a:solidFill>
              </a:rPr>
              <a:t>τρισδιάστατης</a:t>
            </a:r>
            <a:r>
              <a:rPr lang="en-US" dirty="0">
                <a:solidFill>
                  <a:srgbClr val="EF8E7B"/>
                </a:solidFill>
              </a:rPr>
              <a:t> </a:t>
            </a:r>
            <a:r>
              <a:rPr lang="el-GR" dirty="0">
                <a:solidFill>
                  <a:srgbClr val="EF8E7B"/>
                </a:solidFill>
              </a:rPr>
              <a:t>Μαθησιακής</a:t>
            </a:r>
            <a:r>
              <a:rPr lang="en-US" dirty="0">
                <a:solidFill>
                  <a:srgbClr val="EF8E7B"/>
                </a:solidFill>
              </a:rPr>
              <a:t> </a:t>
            </a:r>
            <a:r>
              <a:rPr lang="el-GR" dirty="0">
                <a:solidFill>
                  <a:srgbClr val="EF8E7B"/>
                </a:solidFill>
              </a:rPr>
              <a:t>Δραστηριότητας</a:t>
            </a:r>
            <a:endParaRPr lang="en-US" dirty="0">
              <a:solidFill>
                <a:srgbClr val="EF8E7B"/>
              </a:solidFill>
            </a:endParaRPr>
          </a:p>
        </p:txBody>
      </p:sp>
    </p:spTree>
    <p:extLst>
      <p:ext uri="{BB962C8B-B14F-4D97-AF65-F5344CB8AC3E}">
        <p14:creationId xmlns:p14="http://schemas.microsoft.com/office/powerpoint/2010/main" val="967997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82712"/>
            <a:ext cx="5791200" cy="730958"/>
          </a:xfrm>
        </p:spPr>
        <p:txBody>
          <a:bodyPr>
            <a:normAutofit/>
          </a:bodyPr>
          <a:lstStyle/>
          <a:p>
            <a:r>
              <a:rPr lang="el-GR" dirty="0" err="1"/>
              <a:t>ταξινομηση</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40764" y="1535661"/>
            <a:ext cx="8650010" cy="1893339"/>
          </a:xfrm>
          <a:prstGeom prst="rect">
            <a:avLst/>
          </a:prstGeom>
          <a:noFill/>
        </p:spPr>
        <p:txBody>
          <a:bodyPr wrap="square">
            <a:spAutoFit/>
          </a:bodyPr>
          <a:lstStyle/>
          <a:p>
            <a:pPr marL="457200" indent="-457200" algn="just">
              <a:lnSpc>
                <a:spcPct val="150000"/>
              </a:lnSpc>
              <a:spcBef>
                <a:spcPts val="0"/>
              </a:spcBef>
              <a:buFont typeface="Wingdings" panose="05000000000000000000" pitchFamily="2" charset="2"/>
              <a:buChar char="ü"/>
            </a:pPr>
            <a:r>
              <a:rPr lang="el-GR" sz="1600" dirty="0">
                <a:latin typeface="Arial (Body)"/>
                <a:cs typeface="Times New Roman" panose="02020603050405020304" pitchFamily="18" charset="0"/>
              </a:rPr>
              <a:t>Σε αυτή τη δραστηριότητα ο χρήστης θα πρέπει να ταξινομήσει ορισμένα στοιχεία, επιλέγοντάς τα με τη σωστή σειρά. Στην απλοποιημένη εφαρμογή μας υπάρχει ένα σύνολο στοιχείων στα αριστερά με τυχαία σειρά. Κάθε φορά που ένας χρήστης επιλέγει το αναμενόμενο στοιχείο σύμφωνα με την απαιτούμενη σειρά, το στοιχείο εμφανίζεται στα δεξιά</a:t>
            </a:r>
            <a:r>
              <a:rPr lang="en-US" sz="1600" dirty="0">
                <a:latin typeface="Arial (Body)"/>
                <a:cs typeface="Times New Roman" panose="02020603050405020304" pitchFamily="18" charset="0"/>
              </a:rPr>
              <a:t>. </a:t>
            </a:r>
          </a:p>
        </p:txBody>
      </p:sp>
      <p:pic>
        <p:nvPicPr>
          <p:cNvPr id="5" name="Picture 4"/>
          <p:cNvPicPr/>
          <p:nvPr/>
        </p:nvPicPr>
        <p:blipFill>
          <a:blip r:embed="rId3"/>
          <a:srcRect/>
          <a:stretch>
            <a:fillRect/>
          </a:stretch>
        </p:blipFill>
        <p:spPr bwMode="auto">
          <a:xfrm>
            <a:off x="2407668" y="3425125"/>
            <a:ext cx="4328663" cy="3050163"/>
          </a:xfrm>
          <a:prstGeom prst="rect">
            <a:avLst/>
          </a:prstGeom>
          <a:noFill/>
          <a:ln w="9525">
            <a:noFill/>
            <a:miter lim="800000"/>
            <a:headEnd/>
            <a:tailEnd/>
          </a:ln>
        </p:spPr>
      </p:pic>
    </p:spTree>
    <p:extLst>
      <p:ext uri="{BB962C8B-B14F-4D97-AF65-F5344CB8AC3E}">
        <p14:creationId xmlns:p14="http://schemas.microsoft.com/office/powerpoint/2010/main" val="5754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5791200" cy="730958"/>
          </a:xfrm>
        </p:spPr>
        <p:txBody>
          <a:bodyPr>
            <a:normAutofit/>
          </a:bodyPr>
          <a:lstStyle/>
          <a:p>
            <a:r>
              <a:rPr lang="el-GR" dirty="0" err="1"/>
              <a:t>ταξινομηση</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36832" y="1785926"/>
            <a:ext cx="8650010" cy="2632003"/>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l-GR" sz="1600" dirty="0">
                <a:latin typeface="Arial (Body)"/>
                <a:cs typeface="Times New Roman" panose="02020603050405020304" pitchFamily="18" charset="0"/>
              </a:rPr>
              <a:t>Πρώτα πρέπει να προετοιμάσετε ένα αρχείο παρουσίασης με το κείμενο των μεμονωμένων στοιχείων (μπορείτε επίσης να χρησιμοποιήσετε εικόνες). Δίνουμε ένα αρχείο – πρότυπο που μπορείτε να χρησιμοποιήσετε.  Παρόμοια με τις προηγούμενες δραστηριότητες, εξαγάγετε το αρχείο παρουσίασης ως μεμονωμένες εικόνες JPEG και μεταφορτώστε τις στο </a:t>
            </a:r>
            <a:r>
              <a:rPr lang="el-GR" sz="1600" dirty="0" err="1">
                <a:latin typeface="Arial (Body)"/>
                <a:cs typeface="Times New Roman" panose="02020603050405020304" pitchFamily="18" charset="0"/>
              </a:rPr>
              <a:t>inventory</a:t>
            </a:r>
            <a:r>
              <a:rPr lang="el-GR" sz="1600" dirty="0">
                <a:latin typeface="Arial (Body)"/>
                <a:cs typeface="Times New Roman" panose="02020603050405020304" pitchFamily="18" charset="0"/>
              </a:rPr>
              <a:t> του avatar σας</a:t>
            </a:r>
            <a:r>
              <a:rPr lang="en-US" sz="1600" dirty="0">
                <a:latin typeface="Arial (Body)"/>
                <a:cs typeface="Times New Roman" panose="02020603050405020304" pitchFamily="18" charset="0"/>
              </a:rPr>
              <a:t>. </a:t>
            </a:r>
          </a:p>
          <a:p>
            <a:pPr marL="457200" indent="-457200" algn="just">
              <a:lnSpc>
                <a:spcPct val="150000"/>
              </a:lnSpc>
              <a:buFont typeface="Wingdings" panose="05000000000000000000" pitchFamily="2" charset="2"/>
              <a:buChar char="ü"/>
            </a:pPr>
            <a:r>
              <a:rPr lang="el-GR" sz="1600" dirty="0">
                <a:latin typeface="Arial (Body)"/>
                <a:cs typeface="Times New Roman" panose="02020603050405020304" pitchFamily="18" charset="0"/>
              </a:rPr>
              <a:t>Τέλος, χρησιμοποιήστε αυτές τις εικόνες για να αλλάξετε τις υφές των μεμονωμένων καρτών</a:t>
            </a:r>
            <a:r>
              <a:rPr lang="en-US" sz="1600" dirty="0">
                <a:latin typeface="Arial (Body)"/>
                <a:cs typeface="Times New Roman" panose="02020603050405020304" pitchFamily="18" charset="0"/>
              </a:rPr>
              <a:t>. </a:t>
            </a:r>
          </a:p>
        </p:txBody>
      </p:sp>
    </p:spTree>
    <p:extLst>
      <p:ext uri="{BB962C8B-B14F-4D97-AF65-F5344CB8AC3E}">
        <p14:creationId xmlns:p14="http://schemas.microsoft.com/office/powerpoint/2010/main" val="5754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5791200" cy="658950"/>
          </a:xfrm>
        </p:spPr>
        <p:txBody>
          <a:bodyPr>
            <a:normAutofit/>
          </a:bodyPr>
          <a:lstStyle/>
          <a:p>
            <a:r>
              <a:rPr lang="el-GR" dirty="0" err="1"/>
              <a:t>αντιστοιχιση</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36832" y="1364325"/>
            <a:ext cx="8650010" cy="1893339"/>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l-GR" sz="1600" dirty="0">
                <a:latin typeface="Arial (Body)"/>
                <a:cs typeface="Times New Roman" panose="02020603050405020304" pitchFamily="18" charset="0"/>
              </a:rPr>
              <a:t>Σε αυτήν τη δραστηριότητα υπάρχουν δύο στήλες στοιχείων (καρτών) και πρέπει να επιλέξετε κάθε μία από τα αριστερά και στη συνέχεια την αντίστοιχη στη δεξιά στήλη. Στην εφαρμογή μας χρησιμοποιούμε διαφορετικά χρώματα και διαφάνεια για να επισημάνουμε ποιο στοιχείο είναι επιλεγμένο κάθε στιγμή και ποια στοιχεία έχουν ήδη αντιστοιχιστεί</a:t>
            </a:r>
            <a:r>
              <a:rPr lang="en-US" sz="1600" dirty="0">
                <a:latin typeface="Arial (Body)"/>
                <a:cs typeface="Times New Roman" panose="02020603050405020304" pitchFamily="18" charset="0"/>
              </a:rPr>
              <a:t>.</a:t>
            </a:r>
          </a:p>
        </p:txBody>
      </p:sp>
      <p:pic>
        <p:nvPicPr>
          <p:cNvPr id="4" name="Picture 3"/>
          <p:cNvPicPr/>
          <p:nvPr/>
        </p:nvPicPr>
        <p:blipFill>
          <a:blip r:embed="rId3"/>
          <a:srcRect/>
          <a:stretch>
            <a:fillRect/>
          </a:stretch>
        </p:blipFill>
        <p:spPr bwMode="auto">
          <a:xfrm>
            <a:off x="2818763" y="3236215"/>
            <a:ext cx="3286148" cy="3247571"/>
          </a:xfrm>
          <a:prstGeom prst="rect">
            <a:avLst/>
          </a:prstGeom>
          <a:noFill/>
          <a:ln w="9525">
            <a:noFill/>
            <a:miter lim="800000"/>
            <a:headEnd/>
            <a:tailEnd/>
          </a:ln>
        </p:spPr>
      </p:pic>
    </p:spTree>
    <p:extLst>
      <p:ext uri="{BB962C8B-B14F-4D97-AF65-F5344CB8AC3E}">
        <p14:creationId xmlns:p14="http://schemas.microsoft.com/office/powerpoint/2010/main" val="5754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5791200" cy="730958"/>
          </a:xfrm>
        </p:spPr>
        <p:txBody>
          <a:bodyPr>
            <a:normAutofit/>
          </a:bodyPr>
          <a:lstStyle/>
          <a:p>
            <a:r>
              <a:rPr lang="el-GR" dirty="0" err="1"/>
              <a:t>αντιστοιχιση</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36832" y="1785926"/>
            <a:ext cx="8650010" cy="2632003"/>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l-GR" sz="1600" dirty="0">
                <a:latin typeface="Arial (Body)"/>
                <a:cs typeface="Times New Roman" panose="02020603050405020304" pitchFamily="18" charset="0"/>
              </a:rPr>
              <a:t>Πρώτα πρέπει να προετοιμάσετε ένα αρχείο παρουσίασης με το κείμενο των μεμονωμένων στοιχείων (μπορείτε επίσης να χρησιμοποιήσετε εικόνες). Δίνουμε ένα αρχείο - πρότυπο που μπορείτε να χρησιμοποιήσετε.  Παρόμοια με τις προηγούμενες δραστηριότητες, εξαγάγετε το αρχείο παρουσίασης ως μεμονωμένες εικόνες JPEG και μεταφορτώστε τις στο </a:t>
            </a:r>
            <a:r>
              <a:rPr lang="el-GR" sz="1600" dirty="0" err="1">
                <a:latin typeface="Arial (Body)"/>
                <a:cs typeface="Times New Roman" panose="02020603050405020304" pitchFamily="18" charset="0"/>
              </a:rPr>
              <a:t>inventory</a:t>
            </a:r>
            <a:r>
              <a:rPr lang="el-GR" sz="1600" dirty="0">
                <a:latin typeface="Arial (Body)"/>
                <a:cs typeface="Times New Roman" panose="02020603050405020304" pitchFamily="18" charset="0"/>
              </a:rPr>
              <a:t> του avatar σας</a:t>
            </a:r>
            <a:r>
              <a:rPr lang="en-US" sz="1600" dirty="0">
                <a:latin typeface="Arial (Body)"/>
                <a:cs typeface="Times New Roman" panose="02020603050405020304" pitchFamily="18" charset="0"/>
              </a:rPr>
              <a:t>. </a:t>
            </a:r>
          </a:p>
          <a:p>
            <a:pPr marL="457200" indent="-457200" algn="just">
              <a:lnSpc>
                <a:spcPct val="150000"/>
              </a:lnSpc>
              <a:buFont typeface="Wingdings" panose="05000000000000000000" pitchFamily="2" charset="2"/>
              <a:buChar char="ü"/>
            </a:pPr>
            <a:r>
              <a:rPr lang="el-GR" sz="1600" dirty="0">
                <a:latin typeface="Arial (Body)"/>
                <a:cs typeface="Times New Roman" panose="02020603050405020304" pitchFamily="18" charset="0"/>
              </a:rPr>
              <a:t>Τέλος, χρησιμοποιήστε αυτές τις εικόνες για να αλλάξετε τις υφές των μεμονωμένων καρτών</a:t>
            </a:r>
            <a:r>
              <a:rPr lang="en-US" sz="1600" dirty="0">
                <a:latin typeface="Arial (Body)"/>
                <a:cs typeface="Times New Roman" panose="02020603050405020304" pitchFamily="18" charset="0"/>
              </a:rPr>
              <a:t>. </a:t>
            </a:r>
          </a:p>
        </p:txBody>
      </p:sp>
    </p:spTree>
    <p:extLst>
      <p:ext uri="{BB962C8B-B14F-4D97-AF65-F5344CB8AC3E}">
        <p14:creationId xmlns:p14="http://schemas.microsoft.com/office/powerpoint/2010/main" val="57541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5791200" cy="730958"/>
          </a:xfrm>
        </p:spPr>
        <p:txBody>
          <a:bodyPr>
            <a:normAutofit/>
          </a:bodyPr>
          <a:lstStyle/>
          <a:p>
            <a:r>
              <a:rPr lang="el-GR" dirty="0" err="1"/>
              <a:t>κατηγοριοποιηση</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36832" y="1785926"/>
            <a:ext cx="8650010" cy="1893339"/>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l-GR" sz="1600" dirty="0">
                <a:latin typeface="Arial (Body)"/>
                <a:cs typeface="Times New Roman" panose="02020603050405020304" pitchFamily="18" charset="0"/>
              </a:rPr>
              <a:t>Σε αυτήν τη δραστηριότητα, υπάρχουν τρία κουτιά που αντιστοιχούν σε κατηγορίες και για κάθε κάρτα που εμφανίζεται πάνω από αυτές, πρέπει να επιλέξετε ένα από τα πλαίσια για να την ταξινομήσετε. Όταν είναι επιλεγμένο το σωστό πλαίσιο, η κάρτα μετακινείται μέσα στο πλαίσιο και, στη συνέχεια, εμφανίζεται η επόμενη κάρτα προς κατηγοριοποίηση</a:t>
            </a:r>
            <a:r>
              <a:rPr lang="en-US" sz="1600" dirty="0">
                <a:latin typeface="Arial (Body)"/>
                <a:cs typeface="Times New Roman" panose="02020603050405020304" pitchFamily="18" charset="0"/>
              </a:rPr>
              <a:t>.</a:t>
            </a:r>
          </a:p>
        </p:txBody>
      </p:sp>
      <p:pic>
        <p:nvPicPr>
          <p:cNvPr id="4" name="Picture 3"/>
          <p:cNvPicPr/>
          <p:nvPr/>
        </p:nvPicPr>
        <p:blipFill>
          <a:blip r:embed="rId3"/>
          <a:srcRect/>
          <a:stretch>
            <a:fillRect/>
          </a:stretch>
        </p:blipFill>
        <p:spPr bwMode="auto">
          <a:xfrm>
            <a:off x="2299838" y="3956973"/>
            <a:ext cx="4544324" cy="2230584"/>
          </a:xfrm>
          <a:prstGeom prst="rect">
            <a:avLst/>
          </a:prstGeom>
          <a:noFill/>
          <a:ln w="9525">
            <a:noFill/>
            <a:miter lim="800000"/>
            <a:headEnd/>
            <a:tailEnd/>
          </a:ln>
        </p:spPr>
      </p:pic>
    </p:spTree>
    <p:extLst>
      <p:ext uri="{BB962C8B-B14F-4D97-AF65-F5344CB8AC3E}">
        <p14:creationId xmlns:p14="http://schemas.microsoft.com/office/powerpoint/2010/main" val="5754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0950"/>
            <a:ext cx="5791200" cy="658950"/>
          </a:xfrm>
        </p:spPr>
        <p:txBody>
          <a:bodyPr>
            <a:normAutofit/>
          </a:bodyPr>
          <a:lstStyle/>
          <a:p>
            <a:r>
              <a:rPr lang="el-GR" dirty="0" err="1"/>
              <a:t>κατηγοριοποιηση</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07504" y="1412776"/>
            <a:ext cx="8650010" cy="4576702"/>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l-GR" sz="1400" dirty="0">
                <a:latin typeface="Arial (Body)"/>
                <a:cs typeface="Times New Roman" panose="02020603050405020304" pitchFamily="18" charset="0"/>
              </a:rPr>
              <a:t>Πρώτα πρέπει να προετοιμάσετε ένα αρχείο παρουσίασης με το κείμενο των μεμονωμένων στοιχείων (τις κάρτες και τις κατηγορίες). Δίνουμε ένα αρχείο - πρότυπο που μπορείτε να χρησιμοποιήσετε.  Παρόμοια με τις προηγούμενες δραστηριότητες, εξαγάγετε το αρχείο παρουσίασης ως μεμονωμένες εικόνες JPEG και μεταφορτώστε τις στο </a:t>
            </a:r>
            <a:r>
              <a:rPr lang="el-GR" sz="1400" dirty="0" err="1">
                <a:latin typeface="Arial (Body)"/>
                <a:cs typeface="Times New Roman" panose="02020603050405020304" pitchFamily="18" charset="0"/>
              </a:rPr>
              <a:t>inventory</a:t>
            </a:r>
            <a:r>
              <a:rPr lang="el-GR" sz="1400" dirty="0">
                <a:latin typeface="Arial (Body)"/>
                <a:cs typeface="Times New Roman" panose="02020603050405020304" pitchFamily="18" charset="0"/>
              </a:rPr>
              <a:t> του avatar σας. Οι εικόνες για τις κάρτες θα πρέπει να αριθμούνται με ένα κοινό πρόθεμα (π.χ. Slide1, Slide2, Slide3 ...).</a:t>
            </a:r>
          </a:p>
          <a:p>
            <a:pPr marL="457200" indent="-457200" algn="just">
              <a:lnSpc>
                <a:spcPct val="150000"/>
              </a:lnSpc>
              <a:buFont typeface="Wingdings" panose="05000000000000000000" pitchFamily="2" charset="2"/>
              <a:buChar char="ü"/>
            </a:pPr>
            <a:r>
              <a:rPr lang="el-GR" sz="1400" dirty="0">
                <a:latin typeface="Arial (Body)"/>
                <a:cs typeface="Times New Roman" panose="02020603050405020304" pitchFamily="18" charset="0"/>
              </a:rPr>
              <a:t>Μεταφέρετε τις εικόνες που αντιστοιχούν σε κάρτες στο </a:t>
            </a:r>
            <a:r>
              <a:rPr lang="el-GR" sz="1400" dirty="0" err="1">
                <a:latin typeface="Arial (Body)"/>
                <a:cs typeface="Times New Roman" panose="02020603050405020304" pitchFamily="18" charset="0"/>
              </a:rPr>
              <a:t>root</a:t>
            </a:r>
            <a:r>
              <a:rPr lang="el-GR" sz="1400" dirty="0">
                <a:latin typeface="Arial (Body)"/>
                <a:cs typeface="Times New Roman" panose="02020603050405020304" pitchFamily="18" charset="0"/>
              </a:rPr>
              <a:t> </a:t>
            </a:r>
            <a:r>
              <a:rPr lang="el-GR" sz="1400" dirty="0" err="1">
                <a:latin typeface="Arial (Body)"/>
                <a:cs typeface="Times New Roman" panose="02020603050405020304" pitchFamily="18" charset="0"/>
              </a:rPr>
              <a:t>prim</a:t>
            </a:r>
            <a:r>
              <a:rPr lang="el-GR" sz="1400" dirty="0">
                <a:latin typeface="Arial (Body)"/>
                <a:cs typeface="Times New Roman" panose="02020603050405020304" pitchFamily="18" charset="0"/>
              </a:rPr>
              <a:t>. Στη συνέχεια, ανοίξτε το «κύριο» αρχείο </a:t>
            </a:r>
            <a:r>
              <a:rPr lang="el-GR" sz="1400" dirty="0" err="1">
                <a:latin typeface="Arial (Body)"/>
                <a:cs typeface="Times New Roman" panose="02020603050405020304" pitchFamily="18" charset="0"/>
              </a:rPr>
              <a:t>script</a:t>
            </a:r>
            <a:r>
              <a:rPr lang="el-GR" sz="1400" dirty="0">
                <a:latin typeface="Arial (Body)"/>
                <a:cs typeface="Times New Roman" panose="02020603050405020304" pitchFamily="18" charset="0"/>
              </a:rPr>
              <a:t> και προσαρμόστε τις ακόλουθες παραμέτρους</a:t>
            </a:r>
            <a:r>
              <a:rPr lang="en-US" sz="1400" dirty="0">
                <a:latin typeface="Arial (Body)"/>
                <a:cs typeface="Times New Roman" panose="02020603050405020304" pitchFamily="18" charset="0"/>
              </a:rPr>
              <a:t>:</a:t>
            </a:r>
          </a:p>
          <a:p>
            <a:pPr marL="914400" lvl="1" indent="-457200" algn="just">
              <a:lnSpc>
                <a:spcPct val="150000"/>
              </a:lnSpc>
              <a:buFont typeface="Wingdings" panose="05000000000000000000" pitchFamily="2" charset="2"/>
              <a:buChar char="ü"/>
            </a:pPr>
            <a:r>
              <a:rPr lang="en-US" sz="1400" dirty="0">
                <a:latin typeface="Arial (Body)"/>
                <a:cs typeface="Times New Roman" panose="02020603050405020304" pitchFamily="18" charset="0"/>
              </a:rPr>
              <a:t>box1Cards: </a:t>
            </a:r>
            <a:r>
              <a:rPr lang="el-GR" sz="1400" dirty="0">
                <a:latin typeface="Arial (Body)"/>
                <a:cs typeface="Times New Roman" panose="02020603050405020304" pitchFamily="18" charset="0"/>
              </a:rPr>
              <a:t>ορίστε τον αριθμό των καρτών που θα πρέπει να ταξινομηθούν στο 1ο πλαίσιο</a:t>
            </a:r>
            <a:endParaRPr lang="en-US" sz="1400" dirty="0">
              <a:latin typeface="Arial (Body)"/>
              <a:cs typeface="Times New Roman" panose="02020603050405020304" pitchFamily="18" charset="0"/>
            </a:endParaRPr>
          </a:p>
          <a:p>
            <a:pPr marL="914400" lvl="1" indent="-457200" algn="just">
              <a:lnSpc>
                <a:spcPct val="150000"/>
              </a:lnSpc>
              <a:buFont typeface="Wingdings" panose="05000000000000000000" pitchFamily="2" charset="2"/>
              <a:buChar char="ü"/>
            </a:pPr>
            <a:r>
              <a:rPr lang="en-US" sz="1400" dirty="0">
                <a:latin typeface="Arial (Body)"/>
                <a:cs typeface="Times New Roman" panose="02020603050405020304" pitchFamily="18" charset="0"/>
              </a:rPr>
              <a:t>box2Cards: </a:t>
            </a:r>
            <a:r>
              <a:rPr lang="el-GR" sz="1400" dirty="0">
                <a:latin typeface="Arial (Body)"/>
                <a:cs typeface="Times New Roman" panose="02020603050405020304" pitchFamily="18" charset="0"/>
              </a:rPr>
              <a:t>ορίστε τον αριθμό των καρτών που θα πρέπει να ταξινομηθούν στο 2ο πλαίσιο</a:t>
            </a:r>
            <a:endParaRPr lang="en-US" sz="1400" dirty="0">
              <a:latin typeface="Arial (Body)"/>
              <a:cs typeface="Times New Roman" panose="02020603050405020304" pitchFamily="18" charset="0"/>
            </a:endParaRPr>
          </a:p>
          <a:p>
            <a:pPr marL="914400" lvl="1" indent="-457200" algn="just">
              <a:lnSpc>
                <a:spcPct val="150000"/>
              </a:lnSpc>
              <a:buFont typeface="Wingdings" panose="05000000000000000000" pitchFamily="2" charset="2"/>
              <a:buChar char="ü"/>
            </a:pPr>
            <a:r>
              <a:rPr lang="en-US" sz="1400" dirty="0">
                <a:latin typeface="Arial (Body)"/>
                <a:cs typeface="Times New Roman" panose="02020603050405020304" pitchFamily="18" charset="0"/>
              </a:rPr>
              <a:t>box3Cards: </a:t>
            </a:r>
            <a:r>
              <a:rPr lang="el-GR" sz="1400" dirty="0">
                <a:latin typeface="Arial (Body)"/>
                <a:cs typeface="Times New Roman" panose="02020603050405020304" pitchFamily="18" charset="0"/>
              </a:rPr>
              <a:t>ορίστε τον αριθμό των καρτών που θα πρέπει να ταξινομηθούν στο 3ο πλαίσιο</a:t>
            </a:r>
            <a:endParaRPr lang="en-US" sz="1400" dirty="0">
              <a:latin typeface="Arial (Body)"/>
              <a:cs typeface="Times New Roman" panose="02020603050405020304" pitchFamily="18" charset="0"/>
            </a:endParaRPr>
          </a:p>
          <a:p>
            <a:pPr marL="914400" lvl="1" indent="-457200" algn="just">
              <a:lnSpc>
                <a:spcPct val="150000"/>
              </a:lnSpc>
              <a:buFont typeface="Wingdings" panose="05000000000000000000" pitchFamily="2" charset="2"/>
              <a:buChar char="ü"/>
            </a:pPr>
            <a:r>
              <a:rPr lang="el-GR" sz="1400" dirty="0">
                <a:latin typeface="Arial (Body)"/>
                <a:cs typeface="Times New Roman" panose="02020603050405020304" pitchFamily="18" charset="0"/>
              </a:rPr>
              <a:t>Στη γραμμή 15, επεξεργαστείτε, εάν χρειάζεται, το κοινό πρόθεμα εικόνων</a:t>
            </a:r>
            <a:endParaRPr lang="en-US" sz="1400" dirty="0">
              <a:latin typeface="Arial (Body)"/>
              <a:cs typeface="Times New Roman" panose="02020603050405020304" pitchFamily="18" charset="0"/>
            </a:endParaRPr>
          </a:p>
          <a:p>
            <a:pPr marL="914400" lvl="1" indent="-457200" algn="just">
              <a:lnSpc>
                <a:spcPct val="150000"/>
              </a:lnSpc>
              <a:buFont typeface="Wingdings" panose="05000000000000000000" pitchFamily="2" charset="2"/>
              <a:buChar char="ü"/>
            </a:pPr>
            <a:r>
              <a:rPr lang="el-GR" sz="1400" dirty="0">
                <a:latin typeface="Arial (Body)"/>
                <a:cs typeface="Times New Roman" panose="02020603050405020304" pitchFamily="18" charset="0"/>
              </a:rPr>
              <a:t>Στη γραμμή 66, προσαρμόστε τον κωδικό ανάλογα με τον αριθμό των καρτών που θέλετε να κατηγοριοποιήσετε</a:t>
            </a:r>
            <a:endParaRPr lang="en-US" sz="1400" dirty="0">
              <a:latin typeface="Arial (Body)"/>
              <a:cs typeface="Times New Roman" panose="02020603050405020304" pitchFamily="18" charset="0"/>
            </a:endParaRPr>
          </a:p>
          <a:p>
            <a:pPr marL="457200" indent="-457200" algn="just">
              <a:lnSpc>
                <a:spcPct val="150000"/>
              </a:lnSpc>
              <a:buFont typeface="Wingdings" panose="05000000000000000000" pitchFamily="2" charset="2"/>
              <a:buChar char="ü"/>
            </a:pPr>
            <a:r>
              <a:rPr lang="el-GR" sz="1400" dirty="0">
                <a:latin typeface="Arial (Body)"/>
                <a:cs typeface="Times New Roman" panose="02020603050405020304" pitchFamily="18" charset="0"/>
              </a:rPr>
              <a:t>Τέλος, χρησιμοποιήστε τις εικόνες για τις κατηγορίες για να αλλάξετε την υφή των κουτιών</a:t>
            </a:r>
            <a:r>
              <a:rPr lang="en-US" sz="1400" dirty="0">
                <a:latin typeface="Arial (Body)"/>
                <a:cs typeface="Times New Roman" panose="02020603050405020304" pitchFamily="18" charset="0"/>
              </a:rPr>
              <a:t>.  </a:t>
            </a:r>
          </a:p>
        </p:txBody>
      </p:sp>
    </p:spTree>
    <p:extLst>
      <p:ext uri="{BB962C8B-B14F-4D97-AF65-F5344CB8AC3E}">
        <p14:creationId xmlns:p14="http://schemas.microsoft.com/office/powerpoint/2010/main" val="5754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8346"/>
            <a:ext cx="3456384" cy="730958"/>
          </a:xfrm>
        </p:spPr>
        <p:txBody>
          <a:bodyPr>
            <a:normAutofit/>
          </a:bodyPr>
          <a:lstStyle/>
          <a:p>
            <a:r>
              <a:rPr lang="el-GR" dirty="0" err="1"/>
              <a:t>πολυμεσα</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36831" y="1442615"/>
            <a:ext cx="8650010" cy="2262671"/>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l-GR" sz="1600" dirty="0">
                <a:latin typeface="Arial (Body)"/>
                <a:cs typeface="Times New Roman" panose="02020603050405020304" pitchFamily="18" charset="0"/>
              </a:rPr>
              <a:t>Το OpenSimulator επιτρέπει να ορίσετε μια ιστοσελίδα ως υφή για την επιφάνεια ενός αντικειμένου. Εάν έχετε ήδη ορισμένες ιστοσελίδες με δραστηριότητες για τους χρήστες, μπορείτε εύκολα να τις ενσωματώσετε σε πίνακες στον τρισδιάστατο Κόσμο, επιτρέποντας στους μαθητές να αλληλεπιδρούν μαζί τους μέσω των </a:t>
            </a:r>
            <a:r>
              <a:rPr lang="el-GR" sz="1600" dirty="0" err="1">
                <a:latin typeface="Arial (Body)"/>
                <a:cs typeface="Times New Roman" panose="02020603050405020304" pitchFamily="18" charset="0"/>
              </a:rPr>
              <a:t>avatars</a:t>
            </a:r>
            <a:r>
              <a:rPr lang="el-GR" sz="1600" dirty="0">
                <a:latin typeface="Arial (Body)"/>
                <a:cs typeface="Times New Roman" panose="02020603050405020304" pitchFamily="18" charset="0"/>
              </a:rPr>
              <a:t> τους. Μπορείτε επίσης να χρησιμοποιήσετε σελίδες από ιστότοπους βίντεο όπως το </a:t>
            </a:r>
            <a:r>
              <a:rPr lang="el-GR" sz="1600" dirty="0" err="1">
                <a:latin typeface="Arial (Body)"/>
                <a:cs typeface="Times New Roman" panose="02020603050405020304" pitchFamily="18" charset="0"/>
              </a:rPr>
              <a:t>Youtube</a:t>
            </a:r>
            <a:r>
              <a:rPr lang="el-GR" sz="1600" dirty="0">
                <a:latin typeface="Arial (Body)"/>
                <a:cs typeface="Times New Roman" panose="02020603050405020304" pitchFamily="18" charset="0"/>
              </a:rPr>
              <a:t>, για να εμφανίσετε βίντεο εντός του τρισδιάστατου Κόσμου</a:t>
            </a:r>
            <a:r>
              <a:rPr lang="en-US" sz="1600" dirty="0">
                <a:latin typeface="Arial (Body)"/>
                <a:cs typeface="Times New Roman" panose="02020603050405020304" pitchFamily="18" charset="0"/>
              </a:rPr>
              <a:t>.</a:t>
            </a:r>
          </a:p>
        </p:txBody>
      </p:sp>
      <p:pic>
        <p:nvPicPr>
          <p:cNvPr id="4" name="Picture 3"/>
          <p:cNvPicPr/>
          <p:nvPr/>
        </p:nvPicPr>
        <p:blipFill>
          <a:blip r:embed="rId3" cstate="print"/>
          <a:srcRect/>
          <a:stretch>
            <a:fillRect/>
          </a:stretch>
        </p:blipFill>
        <p:spPr bwMode="auto">
          <a:xfrm>
            <a:off x="1943822" y="4048597"/>
            <a:ext cx="5036029" cy="2441057"/>
          </a:xfrm>
          <a:prstGeom prst="rect">
            <a:avLst/>
          </a:prstGeom>
          <a:noFill/>
          <a:ln w="9525">
            <a:noFill/>
            <a:miter lim="800000"/>
            <a:headEnd/>
            <a:tailEnd/>
          </a:ln>
        </p:spPr>
      </p:pic>
    </p:spTree>
    <p:extLst>
      <p:ext uri="{BB962C8B-B14F-4D97-AF65-F5344CB8AC3E}">
        <p14:creationId xmlns:p14="http://schemas.microsoft.com/office/powerpoint/2010/main" val="5754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3312368" cy="658950"/>
          </a:xfrm>
        </p:spPr>
        <p:txBody>
          <a:bodyPr>
            <a:normAutofit/>
          </a:bodyPr>
          <a:lstStyle/>
          <a:p>
            <a:r>
              <a:rPr lang="el-GR" dirty="0" err="1"/>
              <a:t>πολυμεσα</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36832" y="1785926"/>
            <a:ext cx="8650010" cy="1893339"/>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l-GR" sz="1600" dirty="0">
                <a:latin typeface="Arial (Body)"/>
                <a:cs typeface="Times New Roman" panose="02020603050405020304" pitchFamily="18" charset="0"/>
              </a:rPr>
              <a:t>Χρειάζεστε κάποιο απλό </a:t>
            </a:r>
            <a:r>
              <a:rPr lang="el-GR" sz="1600" dirty="0" err="1">
                <a:latin typeface="Arial (Body)"/>
                <a:cs typeface="Times New Roman" panose="02020603050405020304" pitchFamily="18" charset="0"/>
              </a:rPr>
              <a:t>prim</a:t>
            </a:r>
            <a:r>
              <a:rPr lang="el-GR" sz="1600" dirty="0">
                <a:latin typeface="Arial (Body)"/>
                <a:cs typeface="Times New Roman" panose="02020603050405020304" pitchFamily="18" charset="0"/>
              </a:rPr>
              <a:t> τύπου πίνακα για αυτήν τη δραστηριότητα (παρέχουμε ένα αντικείμενο που μπορείτε να χρησιμοποιήσετε). Επιλέξτε την επιφάνεια του αντικειμένου στην οποία θα εμφανίζεται η ιστοσελίδα∙ μεταβείτε στις «Υφές», επιλέξτε «Πολυμέσα» και «Επιλογή». Εισάγετε μια έγκυρη διεύθυνση URL της ιστοσελίδας που θέλετε να εμφανίσετε</a:t>
            </a:r>
            <a:r>
              <a:rPr lang="en-US" sz="1600" dirty="0">
                <a:latin typeface="Arial (Body)"/>
                <a:cs typeface="Times New Roman" panose="02020603050405020304" pitchFamily="18" charset="0"/>
              </a:rPr>
              <a:t>.</a:t>
            </a:r>
          </a:p>
        </p:txBody>
      </p:sp>
    </p:spTree>
    <p:extLst>
      <p:ext uri="{BB962C8B-B14F-4D97-AF65-F5344CB8AC3E}">
        <p14:creationId xmlns:p14="http://schemas.microsoft.com/office/powerpoint/2010/main" val="5754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4464496" cy="658950"/>
          </a:xfrm>
        </p:spPr>
        <p:txBody>
          <a:bodyPr>
            <a:normAutofit/>
          </a:bodyPr>
          <a:lstStyle/>
          <a:p>
            <a:r>
              <a:rPr lang="el-GR" dirty="0" err="1"/>
              <a:t>Χαρακτηρεσ</a:t>
            </a:r>
            <a:r>
              <a:rPr lang="el-GR" dirty="0"/>
              <a:t> </a:t>
            </a:r>
            <a:r>
              <a:rPr lang="en-US" dirty="0" err="1"/>
              <a:t>npc</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07504" y="1439465"/>
            <a:ext cx="8650010" cy="2632003"/>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l-GR" sz="1600" dirty="0">
                <a:latin typeface="Arial (Body)"/>
                <a:cs typeface="Times New Roman" panose="02020603050405020304" pitchFamily="18" charset="0"/>
              </a:rPr>
              <a:t>Σε αυτή τη δραστηριότητα, υπάρχει ένας χαρακτήρας NPC, που ελέγχεται από </a:t>
            </a:r>
            <a:r>
              <a:rPr lang="el-GR" sz="1600" dirty="0" err="1">
                <a:latin typeface="Arial (Body)"/>
                <a:cs typeface="Times New Roman" panose="02020603050405020304" pitchFamily="18" charset="0"/>
              </a:rPr>
              <a:t>scripts</a:t>
            </a:r>
            <a:r>
              <a:rPr lang="el-GR" sz="1600" dirty="0">
                <a:latin typeface="Arial (Body)"/>
                <a:cs typeface="Times New Roman" panose="02020603050405020304" pitchFamily="18" charset="0"/>
              </a:rPr>
              <a:t>, με  τον οποίο ο χρήστης μπορεί να </a:t>
            </a:r>
            <a:r>
              <a:rPr lang="el-GR" sz="1600" dirty="0" err="1">
                <a:latin typeface="Arial (Body)"/>
                <a:cs typeface="Times New Roman" panose="02020603050405020304" pitchFamily="18" charset="0"/>
              </a:rPr>
              <a:t>αλληλεπιδράσει</a:t>
            </a:r>
            <a:r>
              <a:rPr lang="el-GR" sz="1600" dirty="0">
                <a:latin typeface="Arial (Body)"/>
                <a:cs typeface="Times New Roman" panose="02020603050405020304" pitchFamily="18" charset="0"/>
              </a:rPr>
              <a:t>, να λάβει πληροφορίες ή ως μέρος δραστηριοτήτων αξιολόγησης.  Εδώ παρέχουμε ένα απλό </a:t>
            </a:r>
            <a:r>
              <a:rPr lang="el-GR" sz="1600" dirty="0" err="1">
                <a:latin typeface="Arial (Body)"/>
                <a:cs typeface="Times New Roman" panose="02020603050405020304" pitchFamily="18" charset="0"/>
              </a:rPr>
              <a:t>script</a:t>
            </a:r>
            <a:r>
              <a:rPr lang="el-GR" sz="1600" dirty="0">
                <a:latin typeface="Arial (Body)"/>
                <a:cs typeface="Times New Roman" panose="02020603050405020304" pitchFamily="18" charset="0"/>
              </a:rPr>
              <a:t> – πρότυπο που μπορείτε να χρησιμοποιήσετε ως σημείο εκκίνησης. Μπορείτε να τοποθετήσετε το </a:t>
            </a:r>
            <a:r>
              <a:rPr lang="el-GR" sz="1600" dirty="0" err="1">
                <a:latin typeface="Arial (Body)"/>
                <a:cs typeface="Times New Roman" panose="02020603050405020304" pitchFamily="18" charset="0"/>
              </a:rPr>
              <a:t>script</a:t>
            </a:r>
            <a:r>
              <a:rPr lang="el-GR" sz="1600" dirty="0">
                <a:latin typeface="Arial (Body)"/>
                <a:cs typeface="Times New Roman" panose="02020603050405020304" pitchFamily="18" charset="0"/>
              </a:rPr>
              <a:t> σε ένα αντικείμενο </a:t>
            </a:r>
            <a:r>
              <a:rPr lang="el-GR" sz="1600" dirty="0" err="1">
                <a:latin typeface="Arial (Body)"/>
                <a:cs typeface="Times New Roman" panose="02020603050405020304" pitchFamily="18" charset="0"/>
              </a:rPr>
              <a:t>prim</a:t>
            </a:r>
            <a:r>
              <a:rPr lang="el-GR" sz="1600" dirty="0">
                <a:latin typeface="Arial (Body)"/>
                <a:cs typeface="Times New Roman" panose="02020603050405020304" pitchFamily="18" charset="0"/>
              </a:rPr>
              <a:t> και ο χαρακτήρας NPC θα εμφανιστεί δίπλα του. Στην απλοποιημένη προσέγγισή μας, ο χρήστης θα χαιρετά τον χρήστη, κάθε φορά που συγκρούεται με το αντικείμενο που περιέχει το </a:t>
            </a:r>
            <a:r>
              <a:rPr lang="el-GR" sz="1600" dirty="0" err="1">
                <a:latin typeface="Arial (Body)"/>
                <a:cs typeface="Times New Roman" panose="02020603050405020304" pitchFamily="18" charset="0"/>
              </a:rPr>
              <a:t>script</a:t>
            </a:r>
            <a:r>
              <a:rPr lang="en-US" sz="1600" dirty="0">
                <a:latin typeface="Arial (Body)"/>
                <a:cs typeface="Times New Roman" panose="02020603050405020304" pitchFamily="18" charset="0"/>
              </a:rPr>
              <a:t>. </a:t>
            </a:r>
          </a:p>
        </p:txBody>
      </p:sp>
      <p:pic>
        <p:nvPicPr>
          <p:cNvPr id="4" name="Picture 3"/>
          <p:cNvPicPr/>
          <p:nvPr/>
        </p:nvPicPr>
        <p:blipFill>
          <a:blip r:embed="rId3"/>
          <a:srcRect/>
          <a:stretch>
            <a:fillRect/>
          </a:stretch>
        </p:blipFill>
        <p:spPr bwMode="auto">
          <a:xfrm>
            <a:off x="2835324" y="4268572"/>
            <a:ext cx="3194370" cy="2299925"/>
          </a:xfrm>
          <a:prstGeom prst="rect">
            <a:avLst/>
          </a:prstGeom>
          <a:noFill/>
          <a:ln w="9525">
            <a:noFill/>
            <a:miter lim="800000"/>
            <a:headEnd/>
            <a:tailEnd/>
          </a:ln>
        </p:spPr>
      </p:pic>
    </p:spTree>
    <p:extLst>
      <p:ext uri="{BB962C8B-B14F-4D97-AF65-F5344CB8AC3E}">
        <p14:creationId xmlns:p14="http://schemas.microsoft.com/office/powerpoint/2010/main" val="5754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4464496" cy="658950"/>
          </a:xfrm>
        </p:spPr>
        <p:txBody>
          <a:bodyPr>
            <a:normAutofit/>
          </a:bodyPr>
          <a:lstStyle/>
          <a:p>
            <a:r>
              <a:rPr lang="el-GR" dirty="0" err="1"/>
              <a:t>Χαρακτηρεσ</a:t>
            </a:r>
            <a:r>
              <a:rPr lang="el-GR" dirty="0"/>
              <a:t> </a:t>
            </a:r>
            <a:r>
              <a:rPr lang="en-US" dirty="0" err="1"/>
              <a:t>npc</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07504" y="1628800"/>
            <a:ext cx="8650010" cy="3370666"/>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l-GR" sz="1600" dirty="0">
                <a:latin typeface="Arial (Body)"/>
                <a:cs typeface="Times New Roman" panose="02020603050405020304" pitchFamily="18" charset="0"/>
              </a:rPr>
              <a:t>Μπορείτε να επεξεργαστείτε την εμφάνιση του avatar αντικαθιστώντας την </a:t>
            </a:r>
            <a:r>
              <a:rPr lang="el-GR" sz="1600" dirty="0" err="1">
                <a:latin typeface="Arial (Body)"/>
                <a:cs typeface="Times New Roman" panose="02020603050405020304" pitchFamily="18" charset="0"/>
              </a:rPr>
              <a:t>notecard</a:t>
            </a:r>
            <a:r>
              <a:rPr lang="el-GR" sz="1600" dirty="0">
                <a:latin typeface="Arial (Body)"/>
                <a:cs typeface="Times New Roman" panose="02020603050405020304" pitchFamily="18" charset="0"/>
              </a:rPr>
              <a:t> «</a:t>
            </a:r>
            <a:r>
              <a:rPr lang="el-GR" sz="1600" dirty="0" err="1">
                <a:latin typeface="Arial (Body)"/>
                <a:cs typeface="Times New Roman" panose="02020603050405020304" pitchFamily="18" charset="0"/>
              </a:rPr>
              <a:t>appearance</a:t>
            </a:r>
            <a:r>
              <a:rPr lang="el-GR" sz="1600" dirty="0">
                <a:latin typeface="Arial (Body)"/>
                <a:cs typeface="Times New Roman" panose="02020603050405020304" pitchFamily="18" charset="0"/>
              </a:rPr>
              <a:t>» με κάποια που θα δημιουργήσετε μόνοι σας (υπάρχουν λεπτομέρειες στο αντίστοιχο κεφάλαιο του μαθήματος "3D </a:t>
            </a:r>
            <a:r>
              <a:rPr lang="el-GR" sz="1600" dirty="0" err="1">
                <a:latin typeface="Arial (Body)"/>
                <a:cs typeface="Times New Roman" panose="02020603050405020304" pitchFamily="18" charset="0"/>
              </a:rPr>
              <a:t>Worlds</a:t>
            </a:r>
            <a:r>
              <a:rPr lang="el-GR" sz="1600" dirty="0">
                <a:latin typeface="Arial (Body)"/>
                <a:cs typeface="Times New Roman" panose="02020603050405020304" pitchFamily="18" charset="0"/>
              </a:rPr>
              <a:t>" – Τρισδιάστατοι Κόσμοι -). </a:t>
            </a:r>
          </a:p>
          <a:p>
            <a:pPr marL="457200" indent="-457200" algn="just">
              <a:lnSpc>
                <a:spcPct val="150000"/>
              </a:lnSpc>
              <a:buFont typeface="Wingdings" panose="05000000000000000000" pitchFamily="2" charset="2"/>
              <a:buChar char="ü"/>
            </a:pPr>
            <a:r>
              <a:rPr lang="el-GR" sz="1600" dirty="0">
                <a:latin typeface="Arial (Body)"/>
                <a:cs typeface="Times New Roman" panose="02020603050405020304" pitchFamily="18" charset="0"/>
              </a:rPr>
              <a:t>Στη συνέχεια, μπορείτε να μελετήσετε το </a:t>
            </a:r>
            <a:r>
              <a:rPr lang="el-GR" sz="1600" dirty="0" err="1">
                <a:latin typeface="Arial (Body)"/>
                <a:cs typeface="Times New Roman" panose="02020603050405020304" pitchFamily="18" charset="0"/>
              </a:rPr>
              <a:t>script</a:t>
            </a:r>
            <a:r>
              <a:rPr lang="el-GR" sz="1600" dirty="0">
                <a:latin typeface="Arial (Body)"/>
                <a:cs typeface="Times New Roman" panose="02020603050405020304" pitchFamily="18" charset="0"/>
              </a:rPr>
              <a:t> «</a:t>
            </a:r>
            <a:r>
              <a:rPr lang="el-GR" sz="1600" dirty="0" err="1">
                <a:latin typeface="Arial (Body)"/>
                <a:cs typeface="Times New Roman" panose="02020603050405020304" pitchFamily="18" charset="0"/>
              </a:rPr>
              <a:t>npc</a:t>
            </a:r>
            <a:r>
              <a:rPr lang="el-GR" sz="1600" dirty="0">
                <a:latin typeface="Arial (Body)"/>
                <a:cs typeface="Times New Roman" panose="02020603050405020304" pitchFamily="18" charset="0"/>
              </a:rPr>
              <a:t>» και να κάνετε προσαρμογές ανάλογα με τις ανάγκες σας. Αντί να χρησιμοποιήσετε το γεγονός «</a:t>
            </a:r>
            <a:r>
              <a:rPr lang="el-GR" sz="1600" dirty="0" err="1">
                <a:latin typeface="Arial (Body)"/>
                <a:cs typeface="Times New Roman" panose="02020603050405020304" pitchFamily="18" charset="0"/>
              </a:rPr>
              <a:t>collision_start</a:t>
            </a:r>
            <a:r>
              <a:rPr lang="el-GR" sz="1600" dirty="0">
                <a:latin typeface="Arial (Body)"/>
                <a:cs typeface="Times New Roman" panose="02020603050405020304" pitchFamily="18" charset="0"/>
              </a:rPr>
              <a:t>», θα μπορούσατε να χειριστείτε το συμβάν «</a:t>
            </a:r>
            <a:r>
              <a:rPr lang="el-GR" sz="1600" dirty="0" err="1">
                <a:latin typeface="Arial (Body)"/>
                <a:cs typeface="Times New Roman" panose="02020603050405020304" pitchFamily="18" charset="0"/>
              </a:rPr>
              <a:t>listen</a:t>
            </a:r>
            <a:r>
              <a:rPr lang="el-GR" sz="1600" dirty="0">
                <a:latin typeface="Arial (Body)"/>
                <a:cs typeface="Times New Roman" panose="02020603050405020304" pitchFamily="18" charset="0"/>
              </a:rPr>
              <a:t>» και να εφαρμόσετε διάφορες συμπεριφορές του χαρακτήρα NPC σύμφωνα με το μήνυμα που λαμβάνει. Με αυτόν τον τρόπο μπορείτε να συνδέσετε το NPC με οποιαδήποτε άλλη δραστηριότητα, να εφαρμόσετε περίπλοκους διαλόγους με το χρήστη και πολλά άλλα</a:t>
            </a:r>
            <a:r>
              <a:rPr lang="en-US" sz="1600" dirty="0">
                <a:latin typeface="Arial (Body)"/>
                <a:cs typeface="Times New Roman" panose="02020603050405020304" pitchFamily="18" charset="0"/>
              </a:rPr>
              <a:t>. </a:t>
            </a:r>
          </a:p>
        </p:txBody>
      </p:sp>
    </p:spTree>
    <p:extLst>
      <p:ext uri="{BB962C8B-B14F-4D97-AF65-F5344CB8AC3E}">
        <p14:creationId xmlns:p14="http://schemas.microsoft.com/office/powerpoint/2010/main" val="5754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5791200" cy="687606"/>
          </a:xfrm>
        </p:spPr>
        <p:txBody>
          <a:bodyPr>
            <a:normAutofit/>
          </a:bodyPr>
          <a:lstStyle/>
          <a:p>
            <a:r>
              <a:rPr lang="el-GR" sz="3200" dirty="0" err="1"/>
              <a:t>ΕισαγωγΗ</a:t>
            </a:r>
            <a:endParaRPr lang="en-US" sz="3200" dirty="0"/>
          </a:p>
        </p:txBody>
      </p:sp>
      <p:sp>
        <p:nvSpPr>
          <p:cNvPr id="3" name="Content Placeholder 2"/>
          <p:cNvSpPr>
            <a:spLocks noGrp="1"/>
          </p:cNvSpPr>
          <p:nvPr>
            <p:ph idx="1"/>
          </p:nvPr>
        </p:nvSpPr>
        <p:spPr>
          <a:xfrm>
            <a:off x="0" y="1357298"/>
            <a:ext cx="8712968" cy="4964562"/>
          </a:xfrm>
        </p:spPr>
        <p:txBody>
          <a:bodyPr>
            <a:normAutofit fontScale="85000" lnSpcReduction="10000"/>
          </a:bodyPr>
          <a:lstStyle/>
          <a:p>
            <a:pPr marL="457200" indent="-457200" algn="just">
              <a:lnSpc>
                <a:spcPct val="150000"/>
              </a:lnSpc>
              <a:spcBef>
                <a:spcPts val="0"/>
              </a:spcBef>
              <a:buFont typeface="Wingdings" panose="05000000000000000000" pitchFamily="2" charset="2"/>
              <a:buChar char="ü"/>
            </a:pPr>
            <a:r>
              <a:rPr lang="el-GR" sz="1600" b="0" dirty="0">
                <a:latin typeface="Arial (Body)"/>
                <a:cs typeface="Times New Roman" panose="02020603050405020304" pitchFamily="18" charset="0"/>
              </a:rPr>
              <a:t>Σε αυτή την ενότητα θα περιγράψουμε και θα παράσχουμε υλικό για συγκεκριμένες μαθησιακές δραστηριότητες που μπορείτε να χρησιμοποιήσετε μέσα σε έναν Εικονικό Κόσμο που δημιουργήθηκε με το OpenSimulator. Προτείνεται να έχετε μελετήσει προηγουμένως το  μάθημα «3D </a:t>
            </a:r>
            <a:r>
              <a:rPr lang="el-GR" sz="1600" b="0" dirty="0" err="1">
                <a:latin typeface="Arial (Body)"/>
                <a:cs typeface="Times New Roman" panose="02020603050405020304" pitchFamily="18" charset="0"/>
              </a:rPr>
              <a:t>Worlds</a:t>
            </a:r>
            <a:r>
              <a:rPr lang="el-GR" sz="1600" b="0" dirty="0">
                <a:latin typeface="Arial (Body)"/>
                <a:cs typeface="Times New Roman" panose="02020603050405020304" pitchFamily="18" charset="0"/>
              </a:rPr>
              <a:t>» (Τρισδιάστατοι Κόσμοι), ώστε να είστε εξοικειωμένοι με το OpenSimulator και τη γλώσσα προγραμματισμού LSL</a:t>
            </a:r>
            <a:r>
              <a:rPr lang="en-US" sz="1600" b="0" dirty="0">
                <a:latin typeface="Arial (Body)"/>
                <a:cs typeface="Times New Roman" panose="02020603050405020304" pitchFamily="18" charset="0"/>
              </a:rPr>
              <a:t>. </a:t>
            </a:r>
          </a:p>
          <a:p>
            <a:pPr marL="457200" indent="-457200" algn="just">
              <a:lnSpc>
                <a:spcPct val="150000"/>
              </a:lnSpc>
              <a:spcBef>
                <a:spcPts val="0"/>
              </a:spcBef>
              <a:buFont typeface="Wingdings" panose="05000000000000000000" pitchFamily="2" charset="2"/>
              <a:buChar char="ü"/>
            </a:pPr>
            <a:r>
              <a:rPr lang="el-GR" sz="1600" b="0" dirty="0">
                <a:latin typeface="Arial (Body)"/>
                <a:cs typeface="Times New Roman" panose="02020603050405020304" pitchFamily="18" charset="0"/>
              </a:rPr>
              <a:t>Πρόσθετα σε αυτό το μάθημα θα βρείτε ένα αρχείο με το υλικό για κάθε τύπο δραστηριότητας. Περιλαμβάνουν υφές, </a:t>
            </a:r>
            <a:r>
              <a:rPr lang="el-GR" sz="1600" b="0" dirty="0" err="1">
                <a:latin typeface="Arial (Body)"/>
                <a:cs typeface="Times New Roman" panose="02020603050405020304" pitchFamily="18" charset="0"/>
              </a:rPr>
              <a:t>scripts</a:t>
            </a:r>
            <a:r>
              <a:rPr lang="el-GR" sz="1600" b="0" dirty="0">
                <a:latin typeface="Arial (Body)"/>
                <a:cs typeface="Times New Roman" panose="02020603050405020304" pitchFamily="18" charset="0"/>
              </a:rPr>
              <a:t> και τρισδιάστατα αντικείμενα που μπορείτε να χρησιμοποιήσετε για να εφαρμόσετε τις περιγραφικές δραστηριότητες. Παρέχουμε επίσης ένα .</a:t>
            </a:r>
            <a:r>
              <a:rPr lang="el-GR" sz="1600" b="0" dirty="0" err="1">
                <a:latin typeface="Arial (Body)"/>
                <a:cs typeface="Times New Roman" panose="02020603050405020304" pitchFamily="18" charset="0"/>
              </a:rPr>
              <a:t>iar</a:t>
            </a:r>
            <a:r>
              <a:rPr lang="el-GR" sz="1600" b="0" dirty="0">
                <a:latin typeface="Arial (Body)"/>
                <a:cs typeface="Times New Roman" panose="02020603050405020304" pitchFamily="18" charset="0"/>
              </a:rPr>
              <a:t> αρχείο που μπορείτε να εισαγάγετε απευθείας στο </a:t>
            </a:r>
            <a:r>
              <a:rPr lang="el-GR" sz="1600" b="0" dirty="0" err="1">
                <a:latin typeface="Arial (Body)"/>
                <a:cs typeface="Times New Roman" panose="02020603050405020304" pitchFamily="18" charset="0"/>
              </a:rPr>
              <a:t>inventory</a:t>
            </a:r>
            <a:r>
              <a:rPr lang="el-GR" sz="1600" b="0" dirty="0">
                <a:latin typeface="Arial (Body)"/>
                <a:cs typeface="Times New Roman" panose="02020603050405020304" pitchFamily="18" charset="0"/>
              </a:rPr>
              <a:t> του avatar σας, για να επιτρέψετε τη δημιουργία αυτών των δραστηριοτήτων στον δικό σας κόσμο. Στις περισσότερες περιπτώσεις χρειάζεται μόνο να προετοιμάσετε ορισμένα αρχεία παρουσίασης με το κείμενο που χρειάζεστε, να το ανεβάσετε ως εικόνες στον Εικονικό Κόσμο και να κάνετε μικρές προσαρμογές στις </a:t>
            </a:r>
            <a:r>
              <a:rPr lang="el-GR" sz="1600" b="0" dirty="0" err="1">
                <a:latin typeface="Arial (Body)"/>
                <a:cs typeface="Times New Roman" panose="02020603050405020304" pitchFamily="18" charset="0"/>
              </a:rPr>
              <a:t>scripts</a:t>
            </a:r>
            <a:r>
              <a:rPr lang="el-GR" sz="1600" b="0" dirty="0">
                <a:latin typeface="Arial (Body)"/>
                <a:cs typeface="Times New Roman" panose="02020603050405020304" pitchFamily="18" charset="0"/>
              </a:rPr>
              <a:t> που παρέχονται.  Σε αυτόν τον οδηγό σας δίνουμε μόνο μερικές βασικές οδηγίες για να χρησιμοποιήσετε τις υλοποιήσεις μας, αλλά αν έχετε μελετήσει το υλικό του μαθήματος «3D </a:t>
            </a:r>
            <a:r>
              <a:rPr lang="el-GR" sz="1600" b="0" dirty="0" err="1">
                <a:latin typeface="Arial (Body)"/>
                <a:cs typeface="Times New Roman" panose="02020603050405020304" pitchFamily="18" charset="0"/>
              </a:rPr>
              <a:t>Worlds</a:t>
            </a:r>
            <a:r>
              <a:rPr lang="el-GR" sz="1600" b="0" dirty="0">
                <a:latin typeface="Arial (Body)"/>
                <a:cs typeface="Times New Roman" panose="02020603050405020304" pitchFamily="18" charset="0"/>
              </a:rPr>
              <a:t>» και της γλώσσας προγραμματισμού LSL, θα πρέπει να μπορείτε να πειραματιστείτε με τα αντικείμενα και τα </a:t>
            </a:r>
            <a:r>
              <a:rPr lang="el-GR" sz="1600" b="0" dirty="0" err="1">
                <a:latin typeface="Arial (Body)"/>
                <a:cs typeface="Times New Roman" panose="02020603050405020304" pitchFamily="18" charset="0"/>
              </a:rPr>
              <a:t>scripts</a:t>
            </a:r>
            <a:r>
              <a:rPr lang="el-GR" sz="1600" b="0" dirty="0">
                <a:latin typeface="Arial (Body)"/>
                <a:cs typeface="Times New Roman" panose="02020603050405020304" pitchFamily="18" charset="0"/>
              </a:rPr>
              <a:t> τους για να κάνετε πιο περίπλοκες τροποποιήσεις σύμφωνα με τις ανάγκες σας</a:t>
            </a:r>
            <a:r>
              <a:rPr lang="en-US" sz="1600" b="0" dirty="0">
                <a:latin typeface="Arial (Body)"/>
                <a:cs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24934"/>
            <a:ext cx="5698976" cy="665107"/>
          </a:xfrm>
        </p:spPr>
        <p:txBody>
          <a:bodyPr>
            <a:normAutofit/>
          </a:bodyPr>
          <a:lstStyle/>
          <a:p>
            <a:r>
              <a:rPr lang="el-GR" sz="3200" dirty="0" err="1"/>
              <a:t>Πινακεσ</a:t>
            </a:r>
            <a:r>
              <a:rPr lang="el-GR" sz="3200" dirty="0"/>
              <a:t> </a:t>
            </a:r>
            <a:r>
              <a:rPr lang="el-GR" sz="3200" dirty="0" err="1"/>
              <a:t>παρουσιασησ</a:t>
            </a:r>
            <a:endParaRPr lang="en-US" sz="3200" dirty="0"/>
          </a:p>
        </p:txBody>
      </p:sp>
      <p:sp>
        <p:nvSpPr>
          <p:cNvPr id="3" name="Content Placeholder 2"/>
          <p:cNvSpPr>
            <a:spLocks noGrp="1"/>
          </p:cNvSpPr>
          <p:nvPr>
            <p:ph idx="1"/>
          </p:nvPr>
        </p:nvSpPr>
        <p:spPr>
          <a:xfrm>
            <a:off x="251520" y="1643050"/>
            <a:ext cx="8609120" cy="5026310"/>
          </a:xfrm>
        </p:spPr>
        <p:txBody>
          <a:bodyPr>
            <a:noAutofit/>
          </a:bodyPr>
          <a:lstStyle/>
          <a:p>
            <a:pPr marL="457200" indent="-457200" algn="just">
              <a:lnSpc>
                <a:spcPct val="150000"/>
              </a:lnSpc>
              <a:spcBef>
                <a:spcPts val="0"/>
              </a:spcBef>
              <a:buFont typeface="Wingdings" panose="05000000000000000000" pitchFamily="2" charset="2"/>
              <a:buChar char="ü"/>
            </a:pPr>
            <a:r>
              <a:rPr lang="el-GR" sz="1600" b="0" dirty="0">
                <a:latin typeface="Arial (Body)"/>
                <a:cs typeface="Times New Roman" panose="02020603050405020304" pitchFamily="18" charset="0"/>
              </a:rPr>
              <a:t>Σε αυτήν τη δραστηριότητα οι χρήστες στον Εικονικό Κόσμο θα μπορούν να προβάλλουν και να ελέγχουν έναν πίνακα παρουσίασης με τη θεωρία</a:t>
            </a:r>
            <a:r>
              <a:rPr lang="en-US" sz="1600" b="0" dirty="0">
                <a:latin typeface="Arial (Body)"/>
                <a:cs typeface="Times New Roman" panose="02020603050405020304" pitchFamily="18" charset="0"/>
              </a:rPr>
              <a:t>. </a:t>
            </a:r>
          </a:p>
          <a:p>
            <a:pPr marL="457200" indent="-457200" algn="just">
              <a:lnSpc>
                <a:spcPct val="150000"/>
              </a:lnSpc>
              <a:spcBef>
                <a:spcPts val="0"/>
              </a:spcBef>
              <a:buFont typeface="Wingdings" panose="05000000000000000000" pitchFamily="2" charset="2"/>
              <a:buChar char="ü"/>
            </a:pPr>
            <a:r>
              <a:rPr lang="el-GR" sz="1600" b="0" dirty="0">
                <a:latin typeface="Arial (Body)"/>
                <a:cs typeface="Times New Roman" panose="02020603050405020304" pitchFamily="18" charset="0"/>
              </a:rPr>
              <a:t>Στην απλοποιημένη προσέγγισή μας, υπάρχει μια οθόνη που εμφανίζει την τρέχουσα διαφάνεια και τρία κουμπιά για μετάβαση στην επόμενη, στην προηγούμενη και στην αρχική διαφάνεια</a:t>
            </a:r>
            <a:r>
              <a:rPr lang="en-US" sz="1600" b="0" dirty="0">
                <a:latin typeface="Arial (Body)"/>
                <a:cs typeface="Times New Roman" panose="02020603050405020304" pitchFamily="18" charset="0"/>
              </a:rPr>
              <a:t>. </a:t>
            </a:r>
          </a:p>
        </p:txBody>
      </p:sp>
      <p:pic>
        <p:nvPicPr>
          <p:cNvPr id="4" name="Picture 3"/>
          <p:cNvPicPr/>
          <p:nvPr/>
        </p:nvPicPr>
        <p:blipFill>
          <a:blip r:embed="rId2" cstate="print"/>
          <a:srcRect/>
          <a:stretch>
            <a:fillRect/>
          </a:stretch>
        </p:blipFill>
        <p:spPr bwMode="auto">
          <a:xfrm>
            <a:off x="2154522" y="3789040"/>
            <a:ext cx="4803116" cy="2572870"/>
          </a:xfrm>
          <a:prstGeom prst="rect">
            <a:avLst/>
          </a:prstGeom>
          <a:noFill/>
          <a:ln w="9525">
            <a:noFill/>
            <a:miter lim="800000"/>
            <a:headEnd/>
            <a:tailEnd/>
          </a:ln>
        </p:spPr>
      </p:pic>
    </p:spTree>
    <p:extLst>
      <p:ext uri="{BB962C8B-B14F-4D97-AF65-F5344CB8AC3E}">
        <p14:creationId xmlns:p14="http://schemas.microsoft.com/office/powerpoint/2010/main" val="298657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5698976" cy="665107"/>
          </a:xfrm>
        </p:spPr>
        <p:txBody>
          <a:bodyPr>
            <a:normAutofit/>
          </a:bodyPr>
          <a:lstStyle/>
          <a:p>
            <a:r>
              <a:rPr lang="el-GR" sz="3200" dirty="0" err="1"/>
              <a:t>Πινακεσ</a:t>
            </a:r>
            <a:r>
              <a:rPr lang="el-GR" sz="3200" dirty="0"/>
              <a:t> </a:t>
            </a:r>
            <a:r>
              <a:rPr lang="el-GR" sz="3200" dirty="0" err="1"/>
              <a:t>παρουσιασησ</a:t>
            </a:r>
            <a:endParaRPr lang="en-US" sz="3200" dirty="0"/>
          </a:p>
        </p:txBody>
      </p:sp>
      <p:sp>
        <p:nvSpPr>
          <p:cNvPr id="3" name="Content Placeholder 2"/>
          <p:cNvSpPr>
            <a:spLocks noGrp="1"/>
          </p:cNvSpPr>
          <p:nvPr>
            <p:ph idx="1"/>
          </p:nvPr>
        </p:nvSpPr>
        <p:spPr>
          <a:xfrm>
            <a:off x="251520" y="1643050"/>
            <a:ext cx="8352928" cy="3946190"/>
          </a:xfrm>
        </p:spPr>
        <p:txBody>
          <a:bodyPr>
            <a:noAutofit/>
          </a:bodyPr>
          <a:lstStyle/>
          <a:p>
            <a:pPr marL="457200" indent="-457200" algn="just">
              <a:lnSpc>
                <a:spcPct val="150000"/>
              </a:lnSpc>
              <a:spcBef>
                <a:spcPts val="0"/>
              </a:spcBef>
              <a:buFont typeface="Wingdings" panose="05000000000000000000" pitchFamily="2" charset="2"/>
              <a:buChar char="ü"/>
            </a:pPr>
            <a:r>
              <a:rPr lang="el-GR" sz="1600" b="0" dirty="0">
                <a:latin typeface="Arial (Body)"/>
                <a:cs typeface="Times New Roman" panose="02020603050405020304" pitchFamily="18" charset="0"/>
              </a:rPr>
              <a:t>Ως παράδειγμα, δίνουμε ένα απλό αρχείο PowerPoint. Η πρότασή μας είναι να χρησιμοποιήσετε μια μεγάλη γραμματοσειρά, οπότε το κείμενο είναι ξεκάθαρο μέσα στον τρισδιάστατο Κόσμο. Επίσης αποφύγετε τυχόν συνδέσμους ή εφέ. Στη συνέχεια, εξάγετε την παρουσίαση ως εικόνες.</a:t>
            </a:r>
            <a:endParaRPr lang="en-US" sz="1600" b="0" dirty="0">
              <a:latin typeface="Arial (Body)"/>
              <a:cs typeface="Times New Roman" panose="02020603050405020304" pitchFamily="18" charset="0"/>
            </a:endParaRPr>
          </a:p>
          <a:p>
            <a:pPr marL="457200" indent="-457200" algn="just">
              <a:lnSpc>
                <a:spcPct val="150000"/>
              </a:lnSpc>
              <a:spcBef>
                <a:spcPts val="0"/>
              </a:spcBef>
              <a:buFont typeface="Wingdings" panose="05000000000000000000" pitchFamily="2" charset="2"/>
              <a:buChar char="ü"/>
            </a:pPr>
            <a:r>
              <a:rPr lang="el-GR" sz="1600" b="0" dirty="0">
                <a:latin typeface="Arial (Body)"/>
                <a:cs typeface="Times New Roman" panose="02020603050405020304" pitchFamily="18" charset="0"/>
              </a:rPr>
              <a:t>Στο PowerPoint αυτό γίνεται επιλέγοντας «Αποθήκευση ως» και επιλέγοντας τον τύπο αρχείου JPEG. Τώρα θα πρέπει να έχετε ένα ξεχωριστό αρχείο JPEG για κάθε διαφάνεια παρουσίασης.</a:t>
            </a:r>
            <a:endParaRPr lang="en-US" sz="1600" b="0" dirty="0">
              <a:latin typeface="Arial (Body)"/>
              <a:cs typeface="Times New Roman" panose="02020603050405020304" pitchFamily="18" charset="0"/>
            </a:endParaRPr>
          </a:p>
          <a:p>
            <a:pPr marL="457200" indent="-457200" algn="just">
              <a:lnSpc>
                <a:spcPct val="150000"/>
              </a:lnSpc>
              <a:spcBef>
                <a:spcPts val="0"/>
              </a:spcBef>
              <a:buFont typeface="Wingdings" panose="05000000000000000000" pitchFamily="2" charset="2"/>
              <a:buChar char="ü"/>
            </a:pPr>
            <a:r>
              <a:rPr lang="el-GR" sz="1600" b="0" dirty="0">
                <a:latin typeface="Arial (Body)"/>
                <a:cs typeface="Times New Roman" panose="02020603050405020304" pitchFamily="18" charset="0"/>
              </a:rPr>
              <a:t>Ανεβάστε αυτές τις εικόνες στο </a:t>
            </a:r>
            <a:r>
              <a:rPr lang="el-GR" sz="1600" b="0" dirty="0" err="1">
                <a:latin typeface="Arial (Body)"/>
                <a:cs typeface="Times New Roman" panose="02020603050405020304" pitchFamily="18" charset="0"/>
              </a:rPr>
              <a:t>inventory</a:t>
            </a:r>
            <a:r>
              <a:rPr lang="el-GR" sz="1600" b="0" dirty="0">
                <a:latin typeface="Arial (Body)"/>
                <a:cs typeface="Times New Roman" panose="02020603050405020304" pitchFamily="18" charset="0"/>
              </a:rPr>
              <a:t> του avatar σας και, στη συνέχεια, μεταφέρετε τις στο αντικείμενο (</a:t>
            </a:r>
            <a:r>
              <a:rPr lang="el-GR" sz="1600" b="0" dirty="0" err="1">
                <a:latin typeface="Arial (Body)"/>
                <a:cs typeface="Times New Roman" panose="02020603050405020304" pitchFamily="18" charset="0"/>
              </a:rPr>
              <a:t>prim</a:t>
            </a:r>
            <a:r>
              <a:rPr lang="el-GR" sz="1600" b="0" dirty="0">
                <a:latin typeface="Arial (Body)"/>
                <a:cs typeface="Times New Roman" panose="02020603050405020304" pitchFamily="18" charset="0"/>
              </a:rPr>
              <a:t>) - οθόνη του Πίνακα Παρουσίασης, ώστε να μπορούν να χρησιμοποιηθούν από το </a:t>
            </a:r>
            <a:r>
              <a:rPr lang="el-GR" sz="1600" b="0" dirty="0" err="1">
                <a:latin typeface="Arial (Body)"/>
                <a:cs typeface="Times New Roman" panose="02020603050405020304" pitchFamily="18" charset="0"/>
              </a:rPr>
              <a:t>script</a:t>
            </a:r>
            <a:r>
              <a:rPr lang="el-GR" sz="1600" b="0" dirty="0">
                <a:latin typeface="Arial (Body)"/>
                <a:cs typeface="Times New Roman" panose="02020603050405020304" pitchFamily="18" charset="0"/>
              </a:rPr>
              <a:t> «</a:t>
            </a:r>
            <a:r>
              <a:rPr lang="el-GR" sz="1600" b="0" dirty="0" err="1">
                <a:latin typeface="Arial (Body)"/>
                <a:cs typeface="Times New Roman" panose="02020603050405020304" pitchFamily="18" charset="0"/>
              </a:rPr>
              <a:t>screenControl</a:t>
            </a:r>
            <a:r>
              <a:rPr lang="el-GR" sz="1600" b="0" dirty="0">
                <a:latin typeface="Arial (Body)"/>
                <a:cs typeface="Times New Roman" panose="02020603050405020304" pitchFamily="18" charset="0"/>
              </a:rPr>
              <a:t>»</a:t>
            </a:r>
            <a:endParaRPr lang="en-US" sz="1600" b="0" dirty="0">
              <a:latin typeface="Arial (Body)"/>
              <a:cs typeface="Times New Roman" panose="02020603050405020304" pitchFamily="18" charset="0"/>
            </a:endParaRPr>
          </a:p>
        </p:txBody>
      </p:sp>
    </p:spTree>
    <p:extLst>
      <p:ext uri="{BB962C8B-B14F-4D97-AF65-F5344CB8AC3E}">
        <p14:creationId xmlns:p14="http://schemas.microsoft.com/office/powerpoint/2010/main" val="298657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5791200" cy="730958"/>
          </a:xfrm>
        </p:spPr>
        <p:txBody>
          <a:bodyPr>
            <a:normAutofit/>
          </a:bodyPr>
          <a:lstStyle/>
          <a:p>
            <a:r>
              <a:rPr lang="el-GR" dirty="0" err="1"/>
              <a:t>Δραστηριοτητα</a:t>
            </a:r>
            <a:r>
              <a:rPr lang="el-GR" dirty="0"/>
              <a:t> </a:t>
            </a:r>
            <a:r>
              <a:rPr lang="el-GR" dirty="0" err="1"/>
              <a:t>κουιζ</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07504" y="1412776"/>
            <a:ext cx="8650010" cy="1524007"/>
          </a:xfrm>
          <a:prstGeom prst="rect">
            <a:avLst/>
          </a:prstGeom>
          <a:noFill/>
        </p:spPr>
        <p:txBody>
          <a:bodyPr wrap="square">
            <a:spAutoFit/>
          </a:bodyPr>
          <a:lstStyle/>
          <a:p>
            <a:pPr marL="457200" indent="-457200" algn="just">
              <a:lnSpc>
                <a:spcPct val="150000"/>
              </a:lnSpc>
              <a:spcBef>
                <a:spcPts val="0"/>
              </a:spcBef>
              <a:buFont typeface="Wingdings" panose="05000000000000000000" pitchFamily="2" charset="2"/>
              <a:buChar char="ü"/>
            </a:pPr>
            <a:r>
              <a:rPr lang="el-GR" sz="1600" dirty="0">
                <a:latin typeface="Arial (Body)"/>
                <a:cs typeface="Times New Roman" panose="02020603050405020304" pitchFamily="18" charset="0"/>
              </a:rPr>
              <a:t>Σε αυτή τη δραστηριότητα, οι χρήστες μπορούν να κάνουν ένα κουίζ με ερωτήσεις πολλαπλής επιλογής. Στην απλοποιημένη εφαρμογή μας υπάρχει μια οθόνη που εμφανίζει την ερώτηση, τρία κουμπιά για απαντήσεις (a, b, c) και ένα κουμπί που ξεκινά τη δραστηριότητα</a:t>
            </a:r>
            <a:r>
              <a:rPr lang="en-US" sz="1600" dirty="0">
                <a:latin typeface="Arial (Body)"/>
                <a:cs typeface="Times New Roman" panose="02020603050405020304" pitchFamily="18" charset="0"/>
              </a:rPr>
              <a:t>.</a:t>
            </a:r>
          </a:p>
        </p:txBody>
      </p:sp>
      <p:pic>
        <p:nvPicPr>
          <p:cNvPr id="6" name="Picture 5"/>
          <p:cNvPicPr/>
          <p:nvPr/>
        </p:nvPicPr>
        <p:blipFill>
          <a:blip r:embed="rId3"/>
          <a:srcRect/>
          <a:stretch>
            <a:fillRect/>
          </a:stretch>
        </p:blipFill>
        <p:spPr bwMode="auto">
          <a:xfrm>
            <a:off x="2450800" y="3212976"/>
            <a:ext cx="4242399" cy="3009653"/>
          </a:xfrm>
          <a:prstGeom prst="rect">
            <a:avLst/>
          </a:prstGeom>
          <a:noFill/>
          <a:ln w="9525">
            <a:noFill/>
            <a:miter lim="800000"/>
            <a:headEnd/>
            <a:tailEnd/>
          </a:ln>
        </p:spPr>
      </p:pic>
    </p:spTree>
    <p:extLst>
      <p:ext uri="{BB962C8B-B14F-4D97-AF65-F5344CB8AC3E}">
        <p14:creationId xmlns:p14="http://schemas.microsoft.com/office/powerpoint/2010/main" val="5754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5791200" cy="658950"/>
          </a:xfrm>
        </p:spPr>
        <p:txBody>
          <a:bodyPr>
            <a:normAutofit/>
          </a:bodyPr>
          <a:lstStyle/>
          <a:p>
            <a:r>
              <a:rPr lang="el-GR" dirty="0" err="1"/>
              <a:t>Δραστηριοτητα</a:t>
            </a:r>
            <a:r>
              <a:rPr lang="el-GR" dirty="0"/>
              <a:t> </a:t>
            </a:r>
            <a:r>
              <a:rPr lang="el-GR" dirty="0" err="1"/>
              <a:t>κουιζ</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07504" y="1628800"/>
            <a:ext cx="8650010" cy="4109330"/>
          </a:xfrm>
          <a:prstGeom prst="rect">
            <a:avLst/>
          </a:prstGeom>
          <a:noFill/>
        </p:spPr>
        <p:txBody>
          <a:bodyPr wrap="square">
            <a:spAutoFit/>
          </a:bodyPr>
          <a:lstStyle/>
          <a:p>
            <a:pPr marL="457200" indent="-457200" algn="just">
              <a:lnSpc>
                <a:spcPct val="150000"/>
              </a:lnSpc>
              <a:spcBef>
                <a:spcPts val="0"/>
              </a:spcBef>
              <a:buFont typeface="Wingdings" panose="05000000000000000000" pitchFamily="2" charset="2"/>
              <a:buChar char="ü"/>
            </a:pPr>
            <a:r>
              <a:rPr lang="el-GR" sz="1600" dirty="0">
                <a:latin typeface="Arial (Body)"/>
                <a:cs typeface="Times New Roman" panose="02020603050405020304" pitchFamily="18" charset="0"/>
              </a:rPr>
              <a:t>Πρώτα πρέπει να προετοιμαστεί ένα αρχείο παρουσίασης με τις ερωτήσεις (δίνουμε ένα αρχείο - πρότυπο). Παρόμοια με την προηγούμενη δραστηριότητα, εξάγετε το αρχείο παρουσίασης ως μεμονωμένες εικόνες JPEG και μεταφορτώστε τις στο </a:t>
            </a:r>
            <a:r>
              <a:rPr lang="el-GR" sz="1600" dirty="0" err="1">
                <a:latin typeface="Arial (Body)"/>
                <a:cs typeface="Times New Roman" panose="02020603050405020304" pitchFamily="18" charset="0"/>
              </a:rPr>
              <a:t>inventory</a:t>
            </a:r>
            <a:r>
              <a:rPr lang="el-GR" sz="1600" dirty="0">
                <a:latin typeface="Arial (Body)"/>
                <a:cs typeface="Times New Roman" panose="02020603050405020304" pitchFamily="18" charset="0"/>
              </a:rPr>
              <a:t> του avatar σας</a:t>
            </a:r>
            <a:r>
              <a:rPr lang="en-US" sz="1600" dirty="0">
                <a:latin typeface="Arial (Body)"/>
                <a:cs typeface="Times New Roman" panose="02020603050405020304" pitchFamily="18" charset="0"/>
              </a:rPr>
              <a:t>.</a:t>
            </a:r>
          </a:p>
          <a:p>
            <a:pPr marL="457200" indent="-457200" algn="just">
              <a:lnSpc>
                <a:spcPct val="150000"/>
              </a:lnSpc>
              <a:spcBef>
                <a:spcPts val="0"/>
              </a:spcBef>
              <a:buFont typeface="Wingdings" panose="05000000000000000000" pitchFamily="2" charset="2"/>
              <a:buChar char="ü"/>
            </a:pPr>
            <a:r>
              <a:rPr lang="el-GR" sz="1600" dirty="0">
                <a:latin typeface="Arial (Body)"/>
                <a:cs typeface="Times New Roman" panose="02020603050405020304" pitchFamily="18" charset="0"/>
              </a:rPr>
              <a:t>Μεταφέρετε αυτές τις εικόνες στο </a:t>
            </a:r>
            <a:r>
              <a:rPr lang="el-GR" sz="1600" dirty="0" err="1">
                <a:latin typeface="Arial (Body)"/>
                <a:cs typeface="Times New Roman" panose="02020603050405020304" pitchFamily="18" charset="0"/>
              </a:rPr>
              <a:t>root</a:t>
            </a:r>
            <a:r>
              <a:rPr lang="el-GR" sz="1600" dirty="0">
                <a:latin typeface="Arial (Body)"/>
                <a:cs typeface="Times New Roman" panose="02020603050405020304" pitchFamily="18" charset="0"/>
              </a:rPr>
              <a:t> </a:t>
            </a:r>
            <a:r>
              <a:rPr lang="el-GR" sz="1600" dirty="0" err="1">
                <a:latin typeface="Arial (Body)"/>
                <a:cs typeface="Times New Roman" panose="02020603050405020304" pitchFamily="18" charset="0"/>
              </a:rPr>
              <a:t>prim</a:t>
            </a:r>
            <a:r>
              <a:rPr lang="el-GR" sz="1600" dirty="0">
                <a:latin typeface="Arial (Body)"/>
                <a:cs typeface="Times New Roman" panose="02020603050405020304" pitchFamily="18" charset="0"/>
              </a:rPr>
              <a:t>, αντικαθιστώντας το δείγμα εικόνων που υπάρχει εκεί. Στη συνέχεια, ανοίξτε το </a:t>
            </a:r>
            <a:r>
              <a:rPr lang="el-GR" sz="1600" dirty="0" err="1">
                <a:latin typeface="Arial (Body)"/>
                <a:cs typeface="Times New Roman" panose="02020603050405020304" pitchFamily="18" charset="0"/>
              </a:rPr>
              <a:t>script</a:t>
            </a:r>
            <a:r>
              <a:rPr lang="el-GR" sz="1600" dirty="0">
                <a:latin typeface="Arial (Body)"/>
                <a:cs typeface="Times New Roman" panose="02020603050405020304" pitchFamily="18" charset="0"/>
              </a:rPr>
              <a:t> «Control» και προσαρμόστε τις ακόλουθες παραμέτρους</a:t>
            </a:r>
            <a:r>
              <a:rPr lang="en-US" sz="1600" dirty="0">
                <a:latin typeface="Arial (Body)"/>
                <a:cs typeface="Times New Roman" panose="02020603050405020304" pitchFamily="18" charset="0"/>
              </a:rPr>
              <a:t>:</a:t>
            </a:r>
          </a:p>
          <a:p>
            <a:pPr marL="914400" lvl="1" indent="-457200" algn="just">
              <a:lnSpc>
                <a:spcPct val="150000"/>
              </a:lnSpc>
              <a:buFont typeface="Wingdings" panose="05000000000000000000" pitchFamily="2" charset="2"/>
              <a:buChar char="ü"/>
            </a:pPr>
            <a:r>
              <a:rPr lang="en-US" sz="1600" dirty="0" err="1">
                <a:latin typeface="Arial (Body)"/>
                <a:cs typeface="Times New Roman" panose="02020603050405020304" pitchFamily="18" charset="0"/>
              </a:rPr>
              <a:t>minCorrect</a:t>
            </a:r>
            <a:r>
              <a:rPr lang="en-US" sz="1600" dirty="0">
                <a:latin typeface="Arial (Body)"/>
                <a:cs typeface="Times New Roman" panose="02020603050405020304" pitchFamily="18" charset="0"/>
              </a:rPr>
              <a:t>:  </a:t>
            </a:r>
            <a:r>
              <a:rPr lang="el-GR" sz="1600" dirty="0">
                <a:latin typeface="Arial (Body)"/>
                <a:cs typeface="Times New Roman" panose="02020603050405020304" pitchFamily="18" charset="0"/>
              </a:rPr>
              <a:t>καθορίζει πόσες σωστές απαντήσεις απαιτούνται για να θεωρηθεί επιτυχής η δραστηριότητα</a:t>
            </a:r>
            <a:endParaRPr lang="en-US" sz="1600" dirty="0">
              <a:latin typeface="Arial (Body)"/>
              <a:cs typeface="Times New Roman" panose="02020603050405020304" pitchFamily="18" charset="0"/>
            </a:endParaRPr>
          </a:p>
          <a:p>
            <a:pPr marL="914400" lvl="1" indent="-457200" algn="just">
              <a:lnSpc>
                <a:spcPct val="150000"/>
              </a:lnSpc>
              <a:buFont typeface="Wingdings" panose="05000000000000000000" pitchFamily="2" charset="2"/>
              <a:buChar char="ü"/>
            </a:pPr>
            <a:r>
              <a:rPr lang="en-US" sz="1600" dirty="0" err="1">
                <a:latin typeface="Arial (Body)"/>
                <a:cs typeface="Times New Roman" panose="02020603050405020304" pitchFamily="18" charset="0"/>
              </a:rPr>
              <a:t>correctAnswers</a:t>
            </a:r>
            <a:r>
              <a:rPr lang="en-US" sz="1600" dirty="0">
                <a:latin typeface="Arial (Body)"/>
                <a:cs typeface="Times New Roman" panose="02020603050405020304" pitchFamily="18" charset="0"/>
              </a:rPr>
              <a:t>: </a:t>
            </a:r>
            <a:r>
              <a:rPr lang="el-GR" sz="1600" dirty="0">
                <a:latin typeface="Arial (Body)"/>
                <a:cs typeface="Times New Roman" panose="02020603050405020304" pitchFamily="18" charset="0"/>
              </a:rPr>
              <a:t>ορίστε ποια είναι η σωστή απάντηση για κάθε ερώτηση</a:t>
            </a:r>
            <a:endParaRPr lang="en-US" sz="1600" dirty="0">
              <a:latin typeface="Arial (Body)"/>
              <a:cs typeface="Times New Roman" panose="02020603050405020304" pitchFamily="18" charset="0"/>
            </a:endParaRPr>
          </a:p>
          <a:p>
            <a:pPr marL="914400" lvl="1" indent="-457200" algn="just">
              <a:lnSpc>
                <a:spcPct val="150000"/>
              </a:lnSpc>
              <a:buFont typeface="Wingdings" panose="05000000000000000000" pitchFamily="2" charset="2"/>
              <a:buChar char="ü"/>
            </a:pPr>
            <a:r>
              <a:rPr lang="en-US" sz="1600" dirty="0" err="1">
                <a:latin typeface="Arial (Body)"/>
                <a:cs typeface="Times New Roman" panose="02020603050405020304" pitchFamily="18" charset="0"/>
              </a:rPr>
              <a:t>screenTextures</a:t>
            </a:r>
            <a:r>
              <a:rPr lang="en-US" sz="1600" dirty="0">
                <a:latin typeface="Arial (Body)"/>
                <a:cs typeface="Times New Roman" panose="02020603050405020304" pitchFamily="18" charset="0"/>
              </a:rPr>
              <a:t>: </a:t>
            </a:r>
            <a:r>
              <a:rPr lang="el-GR" sz="1600" dirty="0">
                <a:latin typeface="Arial (Body)"/>
                <a:cs typeface="Times New Roman" panose="02020603050405020304" pitchFamily="18" charset="0"/>
              </a:rPr>
              <a:t>συμπεριλάβετε τα ονόματα των αρχείων εικόνας με τις ερωτήσεις</a:t>
            </a:r>
            <a:endParaRPr lang="en-US" sz="1600" dirty="0">
              <a:latin typeface="Arial (Body)"/>
              <a:cs typeface="Times New Roman" panose="02020603050405020304" pitchFamily="18" charset="0"/>
            </a:endParaRPr>
          </a:p>
        </p:txBody>
      </p:sp>
    </p:spTree>
    <p:extLst>
      <p:ext uri="{BB962C8B-B14F-4D97-AF65-F5344CB8AC3E}">
        <p14:creationId xmlns:p14="http://schemas.microsoft.com/office/powerpoint/2010/main" val="5754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5791200" cy="1371600"/>
          </a:xfrm>
        </p:spPr>
        <p:txBody>
          <a:bodyPr>
            <a:normAutofit/>
          </a:bodyPr>
          <a:lstStyle/>
          <a:p>
            <a:r>
              <a:rPr lang="el-GR" dirty="0" err="1"/>
              <a:t>Δραστηριοτητα</a:t>
            </a:r>
            <a:r>
              <a:rPr lang="el-GR" dirty="0"/>
              <a:t> </a:t>
            </a:r>
            <a:r>
              <a:rPr lang="el-GR" dirty="0" err="1"/>
              <a:t>κουιζ</a:t>
            </a:r>
            <a:r>
              <a:rPr lang="el-GR" dirty="0"/>
              <a:t> (</a:t>
            </a:r>
            <a:r>
              <a:rPr lang="el-GR" dirty="0" err="1"/>
              <a:t>λαβυρινθοσ</a:t>
            </a:r>
            <a:r>
              <a:rPr lang="el-GR" dirty="0"/>
              <a:t>)</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36831" y="1637079"/>
            <a:ext cx="8650010" cy="2262671"/>
          </a:xfrm>
          <a:prstGeom prst="rect">
            <a:avLst/>
          </a:prstGeom>
          <a:noFill/>
        </p:spPr>
        <p:txBody>
          <a:bodyPr wrap="square">
            <a:spAutoFit/>
          </a:bodyPr>
          <a:lstStyle/>
          <a:p>
            <a:pPr marL="457200" indent="-457200" algn="just">
              <a:lnSpc>
                <a:spcPct val="150000"/>
              </a:lnSpc>
              <a:spcBef>
                <a:spcPts val="0"/>
              </a:spcBef>
              <a:buFont typeface="Wingdings" panose="05000000000000000000" pitchFamily="2" charset="2"/>
              <a:buChar char="ü"/>
            </a:pPr>
            <a:r>
              <a:rPr lang="el-GR" sz="1600" dirty="0">
                <a:latin typeface="Arial (Body)"/>
                <a:cs typeface="Times New Roman" panose="02020603050405020304" pitchFamily="18" charset="0"/>
              </a:rPr>
              <a:t>Αυτή είναι μια διαφορετική προσέγγιση για να παρουσιαστεί μια δραστηριότητα κουίζ. Ο χρήστης εισέρχεται σε ένα λαβύρινθο και φτάνει σε διάφορα σταυροδρόμια όπου πρέπει να επιλέξει την κατεύθυνση που πρέπει να ακολουθήσει.</a:t>
            </a:r>
            <a:endParaRPr lang="en-US" sz="1600" dirty="0">
              <a:latin typeface="Arial (Body)"/>
              <a:cs typeface="Times New Roman" panose="02020603050405020304" pitchFamily="18" charset="0"/>
            </a:endParaRPr>
          </a:p>
          <a:p>
            <a:pPr marL="457200" indent="-457200" algn="just">
              <a:lnSpc>
                <a:spcPct val="150000"/>
              </a:lnSpc>
              <a:spcBef>
                <a:spcPts val="0"/>
              </a:spcBef>
              <a:buFont typeface="Wingdings" panose="05000000000000000000" pitchFamily="2" charset="2"/>
              <a:buChar char="ü"/>
            </a:pPr>
            <a:r>
              <a:rPr lang="el-GR" sz="1600" dirty="0">
                <a:latin typeface="Arial (Body)"/>
                <a:cs typeface="Times New Roman" panose="02020603050405020304" pitchFamily="18" charset="0"/>
              </a:rPr>
              <a:t>Για να καθοριστεί ποια κατεύθυνση είναι η σωστή, οι χρήστες πρέπει να απαντήσουν σε μια ερώτηση με δύο πιθανές απαντήσεις που αντιστοιχούν στις δύο διαθέσιμες κατευθύνσεις (αριστερά, δεξιά</a:t>
            </a:r>
            <a:r>
              <a:rPr lang="en-US" sz="1600" dirty="0">
                <a:latin typeface="Arial (Body)"/>
                <a:cs typeface="Times New Roman" panose="02020603050405020304" pitchFamily="18" charset="0"/>
              </a:rPr>
              <a:t>). </a:t>
            </a:r>
          </a:p>
        </p:txBody>
      </p:sp>
      <p:pic>
        <p:nvPicPr>
          <p:cNvPr id="4" name="Picture 3"/>
          <p:cNvPicPr/>
          <p:nvPr/>
        </p:nvPicPr>
        <p:blipFill>
          <a:blip r:embed="rId3"/>
          <a:srcRect/>
          <a:stretch>
            <a:fillRect/>
          </a:stretch>
        </p:blipFill>
        <p:spPr bwMode="auto">
          <a:xfrm>
            <a:off x="2012833" y="4048597"/>
            <a:ext cx="4898007" cy="2607417"/>
          </a:xfrm>
          <a:prstGeom prst="rect">
            <a:avLst/>
          </a:prstGeom>
          <a:noFill/>
          <a:ln w="9525">
            <a:noFill/>
            <a:miter lim="800000"/>
            <a:headEnd/>
            <a:tailEnd/>
          </a:ln>
        </p:spPr>
      </p:pic>
    </p:spTree>
    <p:extLst>
      <p:ext uri="{BB962C8B-B14F-4D97-AF65-F5344CB8AC3E}">
        <p14:creationId xmlns:p14="http://schemas.microsoft.com/office/powerpoint/2010/main" val="5754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8352"/>
            <a:ext cx="5791200" cy="1371600"/>
          </a:xfrm>
        </p:spPr>
        <p:txBody>
          <a:bodyPr>
            <a:normAutofit/>
          </a:bodyPr>
          <a:lstStyle/>
          <a:p>
            <a:r>
              <a:rPr lang="el-GR" dirty="0" err="1"/>
              <a:t>Δραστηριοτητα</a:t>
            </a:r>
            <a:r>
              <a:rPr lang="el-GR" dirty="0"/>
              <a:t> </a:t>
            </a:r>
            <a:r>
              <a:rPr lang="el-GR" dirty="0" err="1"/>
              <a:t>κουιζ</a:t>
            </a:r>
            <a:r>
              <a:rPr lang="el-GR" dirty="0"/>
              <a:t> (</a:t>
            </a:r>
            <a:r>
              <a:rPr lang="el-GR" dirty="0" err="1"/>
              <a:t>λαβυρινθοσ</a:t>
            </a:r>
            <a:r>
              <a:rPr lang="el-GR" dirty="0"/>
              <a:t>)</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36832" y="1785926"/>
            <a:ext cx="8650010" cy="2262671"/>
          </a:xfrm>
          <a:prstGeom prst="rect">
            <a:avLst/>
          </a:prstGeom>
          <a:noFill/>
        </p:spPr>
        <p:txBody>
          <a:bodyPr wrap="square">
            <a:spAutoFit/>
          </a:bodyPr>
          <a:lstStyle/>
          <a:p>
            <a:pPr marL="457200" indent="-457200" algn="just">
              <a:lnSpc>
                <a:spcPct val="150000"/>
              </a:lnSpc>
              <a:spcBef>
                <a:spcPts val="0"/>
              </a:spcBef>
              <a:buFont typeface="Wingdings" panose="05000000000000000000" pitchFamily="2" charset="2"/>
              <a:buChar char="ü"/>
            </a:pPr>
            <a:r>
              <a:rPr lang="el-GR" sz="1600" dirty="0">
                <a:latin typeface="Arial (Body)"/>
                <a:cs typeface="Times New Roman" panose="02020603050405020304" pitchFamily="18" charset="0"/>
              </a:rPr>
              <a:t>Πρώτα πρέπει να προετοιμαστεί ένα αρχείο παρουσίασης με τις ερωτήσεις (δίνουμε ένα αρχείο - πρότυπο). Παρόμοια με την προηγούμενη δραστηριότητα, εξαγάγετε το αρχείο παρουσίασης ως μεμονωμένες εικόνες JPEG και μεταφορτώστε τις στο </a:t>
            </a:r>
            <a:r>
              <a:rPr lang="el-GR" sz="1600" dirty="0" err="1">
                <a:latin typeface="Arial (Body)"/>
                <a:cs typeface="Times New Roman" panose="02020603050405020304" pitchFamily="18" charset="0"/>
              </a:rPr>
              <a:t>inventory</a:t>
            </a:r>
            <a:r>
              <a:rPr lang="el-GR" sz="1600" dirty="0">
                <a:latin typeface="Arial (Body)"/>
                <a:cs typeface="Times New Roman" panose="02020603050405020304" pitchFamily="18" charset="0"/>
              </a:rPr>
              <a:t> του avatar σας</a:t>
            </a:r>
            <a:r>
              <a:rPr lang="en-US" sz="1600" dirty="0">
                <a:latin typeface="Arial (Body)"/>
                <a:cs typeface="Times New Roman" panose="02020603050405020304" pitchFamily="18" charset="0"/>
              </a:rPr>
              <a:t>.</a:t>
            </a:r>
          </a:p>
          <a:p>
            <a:pPr marL="457200" indent="-457200" algn="just">
              <a:lnSpc>
                <a:spcPct val="150000"/>
              </a:lnSpc>
              <a:spcBef>
                <a:spcPts val="0"/>
              </a:spcBef>
              <a:buFont typeface="Wingdings" panose="05000000000000000000" pitchFamily="2" charset="2"/>
              <a:buChar char="ü"/>
            </a:pPr>
            <a:r>
              <a:rPr lang="el-GR" sz="1600" dirty="0">
                <a:latin typeface="Arial (Body)"/>
                <a:cs typeface="Times New Roman" panose="02020603050405020304" pitchFamily="18" charset="0"/>
              </a:rPr>
              <a:t>Μπορείτε να σχεδιάσετε το δικό σας λαβύρινθο, με τη διάταξη που προτιμάτε, αλλά προσφέρουμε επίσης μια δική μας εφαρμογή που μπορείτε να χρησιμοποιήσετε</a:t>
            </a:r>
            <a:r>
              <a:rPr lang="en-US" sz="1600" dirty="0">
                <a:latin typeface="Arial (Body)"/>
                <a:cs typeface="Times New Roman" panose="02020603050405020304" pitchFamily="18" charset="0"/>
              </a:rPr>
              <a:t>.</a:t>
            </a:r>
          </a:p>
        </p:txBody>
      </p:sp>
      <p:pic>
        <p:nvPicPr>
          <p:cNvPr id="5" name="Picture 4"/>
          <p:cNvPicPr/>
          <p:nvPr/>
        </p:nvPicPr>
        <p:blipFill>
          <a:blip r:embed="rId3" cstate="print"/>
          <a:srcRect/>
          <a:stretch>
            <a:fillRect/>
          </a:stretch>
        </p:blipFill>
        <p:spPr bwMode="auto">
          <a:xfrm>
            <a:off x="2502559" y="4324571"/>
            <a:ext cx="4138882" cy="2109877"/>
          </a:xfrm>
          <a:prstGeom prst="rect">
            <a:avLst/>
          </a:prstGeom>
          <a:noFill/>
          <a:ln w="9525">
            <a:noFill/>
            <a:miter lim="800000"/>
            <a:headEnd/>
            <a:tailEnd/>
          </a:ln>
        </p:spPr>
      </p:pic>
    </p:spTree>
    <p:extLst>
      <p:ext uri="{BB962C8B-B14F-4D97-AF65-F5344CB8AC3E}">
        <p14:creationId xmlns:p14="http://schemas.microsoft.com/office/powerpoint/2010/main" val="5754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1679"/>
            <a:ext cx="5791200" cy="1371600"/>
          </a:xfrm>
        </p:spPr>
        <p:txBody>
          <a:bodyPr>
            <a:normAutofit/>
          </a:bodyPr>
          <a:lstStyle/>
          <a:p>
            <a:r>
              <a:rPr lang="el-GR" dirty="0" err="1"/>
              <a:t>Δραστηριοτητα</a:t>
            </a:r>
            <a:r>
              <a:rPr lang="el-GR" dirty="0"/>
              <a:t> </a:t>
            </a:r>
            <a:r>
              <a:rPr lang="el-GR" dirty="0" err="1"/>
              <a:t>κουιζ</a:t>
            </a:r>
            <a:r>
              <a:rPr lang="el-GR" dirty="0"/>
              <a:t> (</a:t>
            </a:r>
            <a:r>
              <a:rPr lang="el-GR" dirty="0" err="1"/>
              <a:t>λαβυρινθοσ</a:t>
            </a:r>
            <a:r>
              <a:rPr lang="el-GR" dirty="0"/>
              <a:t>)</a:t>
            </a:r>
            <a:endParaRPr lang="en-US" dirty="0"/>
          </a:p>
        </p:txBody>
      </p:sp>
      <p:sp>
        <p:nvSpPr>
          <p:cNvPr id="19" name="TextBox 18">
            <a:extLst>
              <a:ext uri="{FF2B5EF4-FFF2-40B4-BE49-F238E27FC236}">
                <a16:creationId xmlns:a16="http://schemas.microsoft.com/office/drawing/2014/main" id="{ABB1C4AE-F817-473D-8214-0F7E8A0F046A}"/>
              </a:ext>
            </a:extLst>
          </p:cNvPr>
          <p:cNvSpPr txBox="1"/>
          <p:nvPr/>
        </p:nvSpPr>
        <p:spPr>
          <a:xfrm>
            <a:off x="136832" y="1785926"/>
            <a:ext cx="8650010" cy="1154675"/>
          </a:xfrm>
          <a:prstGeom prst="rect">
            <a:avLst/>
          </a:prstGeom>
          <a:noFill/>
        </p:spPr>
        <p:txBody>
          <a:bodyPr wrap="square">
            <a:spAutoFit/>
          </a:bodyPr>
          <a:lstStyle/>
          <a:p>
            <a:pPr marL="457200" indent="-457200" algn="just">
              <a:lnSpc>
                <a:spcPct val="150000"/>
              </a:lnSpc>
              <a:spcBef>
                <a:spcPts val="0"/>
              </a:spcBef>
              <a:buFont typeface="Wingdings" panose="05000000000000000000" pitchFamily="2" charset="2"/>
              <a:buChar char="ü"/>
            </a:pPr>
            <a:r>
              <a:rPr lang="el-GR" sz="1600" dirty="0">
                <a:latin typeface="Arial (Body)"/>
                <a:cs typeface="Times New Roman" panose="02020603050405020304" pitchFamily="18" charset="0"/>
              </a:rPr>
              <a:t>Δεν χρειάζεστε καθόλου προγραμματισμός (</a:t>
            </a:r>
            <a:r>
              <a:rPr lang="el-GR" sz="1600" dirty="0" err="1">
                <a:latin typeface="Arial (Body)"/>
                <a:cs typeface="Times New Roman" panose="02020603050405020304" pitchFamily="18" charset="0"/>
              </a:rPr>
              <a:t>scripting</a:t>
            </a:r>
            <a:r>
              <a:rPr lang="el-GR" sz="1600" dirty="0">
                <a:latin typeface="Arial (Body)"/>
                <a:cs typeface="Times New Roman" panose="02020603050405020304" pitchFamily="18" charset="0"/>
              </a:rPr>
              <a:t>) για αυτή τη δραστηριότητα. Απλά προετοιμάστε μερικά πάνελ με τις υφές των ερωτήσεων και τοποθετήστε το καθένα σε ένα από τα σταυροδρόμια.</a:t>
            </a:r>
            <a:endParaRPr lang="en-US" sz="1600" dirty="0">
              <a:latin typeface="Arial (Body)"/>
              <a:cs typeface="Times New Roman" panose="02020603050405020304" pitchFamily="18" charset="0"/>
            </a:endParaRPr>
          </a:p>
        </p:txBody>
      </p:sp>
      <p:pic>
        <p:nvPicPr>
          <p:cNvPr id="6" name="Picture 5"/>
          <p:cNvPicPr/>
          <p:nvPr/>
        </p:nvPicPr>
        <p:blipFill>
          <a:blip r:embed="rId3" cstate="print"/>
          <a:srcRect/>
          <a:stretch>
            <a:fillRect/>
          </a:stretch>
        </p:blipFill>
        <p:spPr bwMode="auto">
          <a:xfrm>
            <a:off x="2357422" y="3143248"/>
            <a:ext cx="4328663" cy="2121922"/>
          </a:xfrm>
          <a:prstGeom prst="rect">
            <a:avLst/>
          </a:prstGeom>
          <a:noFill/>
          <a:ln w="9525">
            <a:noFill/>
            <a:miter lim="800000"/>
            <a:headEnd/>
            <a:tailEnd/>
          </a:ln>
        </p:spPr>
      </p:pic>
    </p:spTree>
    <p:extLst>
      <p:ext uri="{BB962C8B-B14F-4D97-AF65-F5344CB8AC3E}">
        <p14:creationId xmlns:p14="http://schemas.microsoft.com/office/powerpoint/2010/main" val="57541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é">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Základn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2650</TotalTime>
  <Words>2385</Words>
  <Application>Microsoft Office PowerPoint</Application>
  <PresentationFormat>On-screen Show (4:3)</PresentationFormat>
  <Paragraphs>90</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vt:lpstr>
      <vt:lpstr>Arial (Body)</vt:lpstr>
      <vt:lpstr>Arial Black</vt:lpstr>
      <vt:lpstr>Calibri</vt:lpstr>
      <vt:lpstr>Verdana</vt:lpstr>
      <vt:lpstr>Wingdings</vt:lpstr>
      <vt:lpstr>Základné</vt:lpstr>
      <vt:lpstr>Ανάπτυξη Εκπαιδευτικού Παιχνιδιού</vt:lpstr>
      <vt:lpstr>ΕισαγωγΗ</vt:lpstr>
      <vt:lpstr>Πινακεσ παρουσιασησ</vt:lpstr>
      <vt:lpstr>Πινακεσ παρουσιασησ</vt:lpstr>
      <vt:lpstr>Δραστηριοτητα κουιζ</vt:lpstr>
      <vt:lpstr>Δραστηριοτητα κουιζ</vt:lpstr>
      <vt:lpstr>Δραστηριοτητα κουιζ (λαβυρινθοσ)</vt:lpstr>
      <vt:lpstr>Δραστηριοτητα κουιζ (λαβυρινθοσ)</vt:lpstr>
      <vt:lpstr>Δραστηριοτητα κουιζ (λαβυρινθοσ)</vt:lpstr>
      <vt:lpstr>ταξινομηση</vt:lpstr>
      <vt:lpstr>ταξινομηση</vt:lpstr>
      <vt:lpstr>αντιστοιχιση</vt:lpstr>
      <vt:lpstr>αντιστοιχιση</vt:lpstr>
      <vt:lpstr>κατηγοριοποιηση</vt:lpstr>
      <vt:lpstr>κατηγοριοποιηση</vt:lpstr>
      <vt:lpstr>πολυμεσα</vt:lpstr>
      <vt:lpstr>πολυμεσα</vt:lpstr>
      <vt:lpstr>Χαρακτηρεσ npc</vt:lpstr>
      <vt:lpstr>Χαρακτηρεσ npc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Zuzana Palková</dc:creator>
  <cp:lastModifiedBy>Athanasios Christopoulos</cp:lastModifiedBy>
  <cp:revision>194</cp:revision>
  <cp:lastPrinted>2019-02-12T08:21:40Z</cp:lastPrinted>
  <dcterms:created xsi:type="dcterms:W3CDTF">2019-02-10T21:49:04Z</dcterms:created>
  <dcterms:modified xsi:type="dcterms:W3CDTF">2022-09-15T17:57:10Z</dcterms:modified>
</cp:coreProperties>
</file>